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308" r:id="rId5"/>
    <p:sldId id="319" r:id="rId6"/>
    <p:sldId id="260" r:id="rId7"/>
    <p:sldId id="293" r:id="rId8"/>
    <p:sldId id="261" r:id="rId9"/>
    <p:sldId id="304" r:id="rId10"/>
    <p:sldId id="262" r:id="rId11"/>
    <p:sldId id="306" r:id="rId12"/>
    <p:sldId id="309" r:id="rId13"/>
    <p:sldId id="307" r:id="rId14"/>
    <p:sldId id="298" r:id="rId15"/>
    <p:sldId id="305" r:id="rId16"/>
    <p:sldId id="288" r:id="rId17"/>
    <p:sldId id="314" r:id="rId18"/>
    <p:sldId id="263" r:id="rId19"/>
    <p:sldId id="320" r:id="rId20"/>
    <p:sldId id="264" r:id="rId21"/>
    <p:sldId id="265" r:id="rId22"/>
    <p:sldId id="266" r:id="rId23"/>
    <p:sldId id="279" r:id="rId24"/>
    <p:sldId id="310" r:id="rId25"/>
    <p:sldId id="269" r:id="rId26"/>
    <p:sldId id="268" r:id="rId27"/>
    <p:sldId id="270" r:id="rId28"/>
    <p:sldId id="286" r:id="rId29"/>
    <p:sldId id="315" r:id="rId30"/>
    <p:sldId id="313" r:id="rId31"/>
    <p:sldId id="271" r:id="rId32"/>
    <p:sldId id="272" r:id="rId33"/>
    <p:sldId id="273" r:id="rId34"/>
    <p:sldId id="274" r:id="rId35"/>
    <p:sldId id="275" r:id="rId36"/>
    <p:sldId id="312" r:id="rId37"/>
    <p:sldId id="316" r:id="rId38"/>
    <p:sldId id="311" r:id="rId39"/>
    <p:sldId id="276" r:id="rId40"/>
    <p:sldId id="321" r:id="rId41"/>
    <p:sldId id="322" r:id="rId42"/>
    <p:sldId id="323" r:id="rId43"/>
    <p:sldId id="317" r:id="rId44"/>
    <p:sldId id="324" r:id="rId45"/>
    <p:sldId id="325" r:id="rId46"/>
    <p:sldId id="280" r:id="rId47"/>
    <p:sldId id="318" r:id="rId48"/>
    <p:sldId id="281" r:id="rId49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D82"/>
    <a:srgbClr val="E83B91"/>
    <a:srgbClr val="095195"/>
    <a:srgbClr val="FA0000"/>
    <a:srgbClr val="764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74"/>
  </p:normalViewPr>
  <p:slideViewPr>
    <p:cSldViewPr snapToGrid="0" snapToObjects="1">
      <p:cViewPr varScale="1">
        <p:scale>
          <a:sx n="91" d="100"/>
          <a:sy n="91" d="100"/>
        </p:scale>
        <p:origin x="6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3.emf"/><Relationship Id="rId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26" Type="http://schemas.openxmlformats.org/officeDocument/2006/relationships/image" Target="../media/image86.sv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image" Target="../media/image3.png"/><Relationship Id="rId16" Type="http://schemas.openxmlformats.org/officeDocument/2006/relationships/image" Target="../media/image76.svg"/><Relationship Id="rId20" Type="http://schemas.openxmlformats.org/officeDocument/2006/relationships/image" Target="../media/image8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24" Type="http://schemas.openxmlformats.org/officeDocument/2006/relationships/image" Target="../media/image84.sv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svg"/><Relationship Id="rId19" Type="http://schemas.openxmlformats.org/officeDocument/2006/relationships/image" Target="../media/image79.png"/><Relationship Id="rId4" Type="http://schemas.openxmlformats.org/officeDocument/2006/relationships/image" Target="../media/image64.svg"/><Relationship Id="rId9" Type="http://schemas.openxmlformats.org/officeDocument/2006/relationships/image" Target="../media/image69.png"/><Relationship Id="rId14" Type="http://schemas.openxmlformats.org/officeDocument/2006/relationships/image" Target="../media/image74.svg"/><Relationship Id="rId22" Type="http://schemas.openxmlformats.org/officeDocument/2006/relationships/image" Target="../media/image8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jpe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microsoft.com/office/2007/relationships/hdphoto" Target="../media/hdphoto1.wdp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Stefanini/Agile/ProyectoDarkBlader.m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Stefanini/Agile/ProyectoDarkBlader.m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Stefanini/Agile/ProyectoDarkBlader.m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Stefanini/Agile/ProyectoDarkBlader.m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Stefanini/Agile/ProyectoDarkBlader.m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../../../../../../Stefanini/Agile/ProyectoDarkBlader.mp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3445117" y="3584448"/>
            <a:ext cx="22537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Agile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918130" y="257175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ser Ágil?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C955560-6832-3348-A0FB-8122AB3C1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600450" y="1245394"/>
            <a:ext cx="1485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grafico de ventas de blackberry">
            <a:extLst>
              <a:ext uri="{FF2B5EF4-FFF2-40B4-BE49-F238E27FC236}">
                <a16:creationId xmlns:a16="http://schemas.microsoft.com/office/drawing/2014/main" id="{4F680165-7931-4770-9AB5-57F0E571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7" y="777913"/>
            <a:ext cx="5749925" cy="409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9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932EEB-A07B-42F9-A53E-BFFB39D7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300624"/>
            <a:ext cx="1957887" cy="26141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0FA43D-CC69-4FAB-9023-A406F969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294" y="1295352"/>
            <a:ext cx="1801312" cy="25315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FFA0EA-42A4-456E-A92C-BBF9AC460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513" y="1182112"/>
            <a:ext cx="1914477" cy="2644814"/>
          </a:xfrm>
          <a:prstGeom prst="rect">
            <a:avLst/>
          </a:prstGeom>
        </p:spPr>
      </p:pic>
      <p:pic>
        <p:nvPicPr>
          <p:cNvPr id="1026" name="Picture 2" descr="Resultado de imagen para iphone cifras">
            <a:extLst>
              <a:ext uri="{FF2B5EF4-FFF2-40B4-BE49-F238E27FC236}">
                <a16:creationId xmlns:a16="http://schemas.microsoft.com/office/drawing/2014/main" id="{4A4DB0C4-DE88-465F-8921-F42A2586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10" y="669577"/>
            <a:ext cx="5746749" cy="411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0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whatsapp">
            <a:extLst>
              <a:ext uri="{FF2B5EF4-FFF2-40B4-BE49-F238E27FC236}">
                <a16:creationId xmlns:a16="http://schemas.microsoft.com/office/drawing/2014/main" id="{41F2FEB7-97E1-41DE-9843-1B07C6BB1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4" y="1253977"/>
            <a:ext cx="2548915" cy="14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C04BC950-742A-4DA7-8CC0-38D7E1B49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65" y="893698"/>
            <a:ext cx="1759226" cy="179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spotify">
            <a:extLst>
              <a:ext uri="{FF2B5EF4-FFF2-40B4-BE49-F238E27FC236}">
                <a16:creationId xmlns:a16="http://schemas.microsoft.com/office/drawing/2014/main" id="{25A9335C-18BE-4785-A2F6-A2320386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4" y="2925583"/>
            <a:ext cx="2743200" cy="144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amazon">
            <a:extLst>
              <a:ext uri="{FF2B5EF4-FFF2-40B4-BE49-F238E27FC236}">
                <a16:creationId xmlns:a16="http://schemas.microsoft.com/office/drawing/2014/main" id="{03F811CE-C0CA-4D3D-95BA-663394DFA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5" b="29742"/>
          <a:stretch/>
        </p:blipFill>
        <p:spPr bwMode="auto">
          <a:xfrm>
            <a:off x="5068958" y="2925583"/>
            <a:ext cx="2878208" cy="135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90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978292" y="47737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Agilidad Empresarial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id="{C8E93EED-F1B2-4A1E-B9B5-2839839E3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960906"/>
            <a:ext cx="5534024" cy="394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65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978292" y="47737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Agilidad Empresarial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0D7A2F25-9F85-466A-B730-8AA3EEA9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62" y="960906"/>
            <a:ext cx="5622925" cy="400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7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Proyectos ágiles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g290442" descr="7f21f7a8-6ac8-4aa4-84f3-fd4a642ae187">
            <a:extLst>
              <a:ext uri="{FF2B5EF4-FFF2-40B4-BE49-F238E27FC236}">
                <a16:creationId xmlns:a16="http://schemas.microsoft.com/office/drawing/2014/main" id="{0A70E370-3262-456B-85ED-00B1E8A34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77" y="1239503"/>
            <a:ext cx="6114410" cy="341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35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978292" y="47737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Agilidad Empresarial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33300D-E850-4476-88BA-ED53FC4B143B}"/>
              </a:ext>
            </a:extLst>
          </p:cNvPr>
          <p:cNvSpPr txBox="1"/>
          <p:nvPr/>
        </p:nvSpPr>
        <p:spPr>
          <a:xfrm>
            <a:off x="1680829" y="1003109"/>
            <a:ext cx="5968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Hicieron las Cosas Diferentes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595AC76-24E9-4EF7-8AF6-842BF9EB69DD}"/>
              </a:ext>
            </a:extLst>
          </p:cNvPr>
          <p:cNvGrpSpPr/>
          <p:nvPr/>
        </p:nvGrpSpPr>
        <p:grpSpPr>
          <a:xfrm>
            <a:off x="6033359" y="1875064"/>
            <a:ext cx="2484468" cy="1986434"/>
            <a:chOff x="469845" y="1712677"/>
            <a:chExt cx="2484468" cy="1986434"/>
          </a:xfrm>
        </p:grpSpPr>
        <p:pic>
          <p:nvPicPr>
            <p:cNvPr id="7" name="Picture 6" descr="Resultado de imagen para experimento">
              <a:extLst>
                <a:ext uri="{FF2B5EF4-FFF2-40B4-BE49-F238E27FC236}">
                  <a16:creationId xmlns:a16="http://schemas.microsoft.com/office/drawing/2014/main" id="{1D30BCD3-A95D-4017-B295-D60968E5D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5" y="1712677"/>
              <a:ext cx="2484468" cy="156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E4FB529-8132-4F1D-86DE-E20D3208F0DC}"/>
                </a:ext>
              </a:extLst>
            </p:cNvPr>
            <p:cNvSpPr txBox="1"/>
            <p:nvPr/>
          </p:nvSpPr>
          <p:spPr>
            <a:xfrm>
              <a:off x="820897" y="3329779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Experimentaron</a:t>
              </a:r>
              <a:endParaRPr lang="es-CO" sz="20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DE48663A-A814-4F10-85BB-784EF4FC5CD3}"/>
              </a:ext>
            </a:extLst>
          </p:cNvPr>
          <p:cNvGrpSpPr/>
          <p:nvPr/>
        </p:nvGrpSpPr>
        <p:grpSpPr>
          <a:xfrm>
            <a:off x="451030" y="1875064"/>
            <a:ext cx="2459599" cy="2277161"/>
            <a:chOff x="5863505" y="1670527"/>
            <a:chExt cx="2459599" cy="2277161"/>
          </a:xfrm>
        </p:grpSpPr>
        <p:pic>
          <p:nvPicPr>
            <p:cNvPr id="6" name="Picture 4" descr="Resultado de imagen para escuchar">
              <a:extLst>
                <a:ext uri="{FF2B5EF4-FFF2-40B4-BE49-F238E27FC236}">
                  <a16:creationId xmlns:a16="http://schemas.microsoft.com/office/drawing/2014/main" id="{1A7AEB0E-DF0F-4F69-AFCE-E30DC6E37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505" y="1670527"/>
              <a:ext cx="2459598" cy="1650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3E740D9-95E9-430F-BF34-20510A04D4B1}"/>
                </a:ext>
              </a:extLst>
            </p:cNvPr>
            <p:cNvSpPr txBox="1"/>
            <p:nvPr/>
          </p:nvSpPr>
          <p:spPr>
            <a:xfrm>
              <a:off x="5863505" y="3301357"/>
              <a:ext cx="2459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Escucharon al cliente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59A9D9F-6938-4B1C-BF9D-2ADC7ABF20AE}"/>
              </a:ext>
            </a:extLst>
          </p:cNvPr>
          <p:cNvGrpSpPr/>
          <p:nvPr/>
        </p:nvGrpSpPr>
        <p:grpSpPr>
          <a:xfrm>
            <a:off x="3411006" y="1899679"/>
            <a:ext cx="2321986" cy="2529545"/>
            <a:chOff x="3297066" y="1899679"/>
            <a:chExt cx="2321986" cy="2529545"/>
          </a:xfrm>
        </p:grpSpPr>
        <p:pic>
          <p:nvPicPr>
            <p:cNvPr id="3074" name="Picture 2" descr="Imagen relacionada">
              <a:extLst>
                <a:ext uri="{FF2B5EF4-FFF2-40B4-BE49-F238E27FC236}">
                  <a16:creationId xmlns:a16="http://schemas.microsoft.com/office/drawing/2014/main" id="{A997F732-3032-467E-9AE4-46CDD9796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7066" y="1899679"/>
              <a:ext cx="2321985" cy="1618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98FDFE1-5736-440E-AEA1-8E37DD6693B4}"/>
                </a:ext>
              </a:extLst>
            </p:cNvPr>
            <p:cNvSpPr txBox="1"/>
            <p:nvPr/>
          </p:nvSpPr>
          <p:spPr>
            <a:xfrm>
              <a:off x="3297066" y="3505894"/>
              <a:ext cx="23219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Todas las áreas de la empresa trabajando unidos</a:t>
              </a:r>
              <a:endParaRPr lang="es-CO" sz="1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2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1146730" y="231519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Agile?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7638" y="1343026"/>
            <a:ext cx="1228724" cy="12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2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4E71E3A6-D08F-4DED-ACDD-BB6C5E4D5567}"/>
              </a:ext>
            </a:extLst>
          </p:cNvPr>
          <p:cNvGrpSpPr/>
          <p:nvPr/>
        </p:nvGrpSpPr>
        <p:grpSpPr>
          <a:xfrm>
            <a:off x="2397217" y="654908"/>
            <a:ext cx="4374280" cy="4337214"/>
            <a:chOff x="2397217" y="654908"/>
            <a:chExt cx="4374280" cy="4337214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8B11B6B9-151D-494A-B76D-13994CDE128D}"/>
                </a:ext>
              </a:extLst>
            </p:cNvPr>
            <p:cNvSpPr/>
            <p:nvPr/>
          </p:nvSpPr>
          <p:spPr>
            <a:xfrm>
              <a:off x="2397217" y="654908"/>
              <a:ext cx="4374280" cy="4337214"/>
            </a:xfrm>
            <a:prstGeom prst="ellipse">
              <a:avLst/>
            </a:prstGeom>
            <a:noFill/>
            <a:ln w="38100" cap="flat" cmpd="sng" algn="ctr">
              <a:solidFill>
                <a:srgbClr val="E83B9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157A14D-F495-4E81-BB6A-AE05803A6ED1}"/>
                </a:ext>
              </a:extLst>
            </p:cNvPr>
            <p:cNvCxnSpPr>
              <a:cxnSpLocks/>
              <a:stCxn id="2" idx="0"/>
              <a:endCxn id="2" idx="4"/>
            </p:cNvCxnSpPr>
            <p:nvPr/>
          </p:nvCxnSpPr>
          <p:spPr>
            <a:xfrm>
              <a:off x="4584357" y="654908"/>
              <a:ext cx="0" cy="4337214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D4AB279A-D674-46C8-ACA7-DA0DAB51C4FB}"/>
                </a:ext>
              </a:extLst>
            </p:cNvPr>
            <p:cNvCxnSpPr>
              <a:cxnSpLocks/>
              <a:stCxn id="2" idx="2"/>
              <a:endCxn id="2" idx="6"/>
            </p:cNvCxnSpPr>
            <p:nvPr/>
          </p:nvCxnSpPr>
          <p:spPr>
            <a:xfrm>
              <a:off x="2397217" y="2823515"/>
              <a:ext cx="4374280" cy="0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4601B-E4B2-4A8F-BE4F-A37A6B377970}"/>
              </a:ext>
            </a:extLst>
          </p:cNvPr>
          <p:cNvSpPr txBox="1"/>
          <p:nvPr/>
        </p:nvSpPr>
        <p:spPr>
          <a:xfrm>
            <a:off x="2833293" y="1197906"/>
            <a:ext cx="1687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Temprana y continua de producto con </a:t>
            </a:r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endParaRPr lang="es-CO" sz="18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A2D0F35-6AFB-4C41-B1D2-39D336FCBBB9}"/>
              </a:ext>
            </a:extLst>
          </p:cNvPr>
          <p:cNvSpPr/>
          <p:nvPr/>
        </p:nvSpPr>
        <p:spPr>
          <a:xfrm>
            <a:off x="144303" y="4592012"/>
            <a:ext cx="293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s-CO" sz="20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Corazón de la Agilidad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47F956-99C9-433F-9338-38A0D5D56FD2}"/>
              </a:ext>
            </a:extLst>
          </p:cNvPr>
          <p:cNvSpPr txBox="1"/>
          <p:nvPr/>
        </p:nvSpPr>
        <p:spPr>
          <a:xfrm>
            <a:off x="4686228" y="1641379"/>
            <a:ext cx="168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Adaptación</a:t>
            </a:r>
          </a:p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1B5856-C3BF-4E95-82A5-B84C42F77978}"/>
              </a:ext>
            </a:extLst>
          </p:cNvPr>
          <p:cNvSpPr txBox="1"/>
          <p:nvPr/>
        </p:nvSpPr>
        <p:spPr>
          <a:xfrm>
            <a:off x="2731422" y="3341129"/>
            <a:ext cx="189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Alto Rendimiento</a:t>
            </a:r>
            <a:endParaRPr lang="es-CO" sz="18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D0B38BB-590D-462A-9369-16686DFB332F}"/>
              </a:ext>
            </a:extLst>
          </p:cNvPr>
          <p:cNvSpPr txBox="1"/>
          <p:nvPr/>
        </p:nvSpPr>
        <p:spPr>
          <a:xfrm>
            <a:off x="4622378" y="3341128"/>
            <a:ext cx="189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Continua</a:t>
            </a:r>
            <a:endParaRPr lang="es-CO" sz="18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2C7E81D-BD07-402C-8ED2-7E44591BCB99}"/>
              </a:ext>
            </a:extLst>
          </p:cNvPr>
          <p:cNvSpPr/>
          <p:nvPr/>
        </p:nvSpPr>
        <p:spPr>
          <a:xfrm>
            <a:off x="6003889" y="144910"/>
            <a:ext cx="2837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Qué es la Agilidad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69084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1869589" y="2111407"/>
            <a:ext cx="5404822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ES" sz="3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Charla de apertura</a:t>
            </a:r>
            <a:endParaRPr lang="en-US" sz="36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852C95-DAFC-F94B-BA22-2F9E7DF64DEE}"/>
              </a:ext>
            </a:extLst>
          </p:cNvPr>
          <p:cNvSpPr/>
          <p:nvPr/>
        </p:nvSpPr>
        <p:spPr>
          <a:xfrm>
            <a:off x="4499673" y="177490"/>
            <a:ext cx="37251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es la Agilidad?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F97E9D-B401-9941-A87C-CF1C0E781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1" y="1006816"/>
            <a:ext cx="3814763" cy="381476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0BCE4F3-2A26-8E47-9B2D-D4A5B48CA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7395" y="1521164"/>
            <a:ext cx="585794" cy="585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7EA2811-3FA5-6343-9233-9BCD61DA433E}"/>
              </a:ext>
            </a:extLst>
          </p:cNvPr>
          <p:cNvSpPr txBox="1"/>
          <p:nvPr/>
        </p:nvSpPr>
        <p:spPr>
          <a:xfrm>
            <a:off x="1450046" y="2117019"/>
            <a:ext cx="1800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33142B5-F1FF-CD49-8E1C-5526E369BADF}"/>
              </a:ext>
            </a:extLst>
          </p:cNvPr>
          <p:cNvSpPr txBox="1"/>
          <p:nvPr/>
        </p:nvSpPr>
        <p:spPr>
          <a:xfrm>
            <a:off x="671507" y="2664589"/>
            <a:ext cx="3300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habilidad de las personas, equipos y organizaciones de crear </a:t>
            </a:r>
            <a:r>
              <a:rPr lang="es-CO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r>
              <a:rPr lang="es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la vez que promueven y responden al cambio, para tener éxito en un entorno incierto.</a:t>
            </a:r>
          </a:p>
        </p:txBody>
      </p:sp>
      <p:sp>
        <p:nvSpPr>
          <p:cNvPr id="13" name="Cuadro de texto 13">
            <a:extLst>
              <a:ext uri="{FF2B5EF4-FFF2-40B4-BE49-F238E27FC236}">
                <a16:creationId xmlns:a16="http://schemas.microsoft.com/office/drawing/2014/main" id="{C19A291F-2787-C348-B41D-8A4219348165}"/>
              </a:ext>
            </a:extLst>
          </p:cNvPr>
          <p:cNvSpPr txBox="1"/>
          <p:nvPr/>
        </p:nvSpPr>
        <p:spPr>
          <a:xfrm>
            <a:off x="4944171" y="1815117"/>
            <a:ext cx="381476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Flexibilidad y capacidad de adaptación</a:t>
            </a:r>
          </a:p>
        </p:txBody>
      </p:sp>
      <p:sp>
        <p:nvSpPr>
          <p:cNvPr id="14" name="Cuadro de texto 14">
            <a:extLst>
              <a:ext uri="{FF2B5EF4-FFF2-40B4-BE49-F238E27FC236}">
                <a16:creationId xmlns:a16="http://schemas.microsoft.com/office/drawing/2014/main" id="{BFCEEFEC-E955-B54F-8620-CAB353DCA3D9}"/>
              </a:ext>
            </a:extLst>
          </p:cNvPr>
          <p:cNvSpPr txBox="1"/>
          <p:nvPr/>
        </p:nvSpPr>
        <p:spPr>
          <a:xfrm>
            <a:off x="4964294" y="2260684"/>
            <a:ext cx="244411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Retorno de la Inversión</a:t>
            </a:r>
          </a:p>
        </p:txBody>
      </p:sp>
      <p:sp>
        <p:nvSpPr>
          <p:cNvPr id="15" name="Cuadro de texto 15">
            <a:extLst>
              <a:ext uri="{FF2B5EF4-FFF2-40B4-BE49-F238E27FC236}">
                <a16:creationId xmlns:a16="http://schemas.microsoft.com/office/drawing/2014/main" id="{39A31014-FBB5-B74D-88B1-32A9CBEE7266}"/>
              </a:ext>
            </a:extLst>
          </p:cNvPr>
          <p:cNvSpPr txBox="1"/>
          <p:nvPr/>
        </p:nvSpPr>
        <p:spPr>
          <a:xfrm>
            <a:off x="4990477" y="2764493"/>
            <a:ext cx="13023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Personas</a:t>
            </a:r>
          </a:p>
        </p:txBody>
      </p:sp>
      <p:sp>
        <p:nvSpPr>
          <p:cNvPr id="16" name="Cuadro de texto 17">
            <a:extLst>
              <a:ext uri="{FF2B5EF4-FFF2-40B4-BE49-F238E27FC236}">
                <a16:creationId xmlns:a16="http://schemas.microsoft.com/office/drawing/2014/main" id="{091A313A-DE15-0F40-BD77-A403618A9734}"/>
              </a:ext>
            </a:extLst>
          </p:cNvPr>
          <p:cNvSpPr txBox="1"/>
          <p:nvPr/>
        </p:nvSpPr>
        <p:spPr>
          <a:xfrm>
            <a:off x="4990477" y="3268078"/>
            <a:ext cx="162115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 to Market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5AA40B2-1801-484C-9A25-F36D6420D08D}"/>
              </a:ext>
            </a:extLst>
          </p:cNvPr>
          <p:cNvSpPr/>
          <p:nvPr/>
        </p:nvSpPr>
        <p:spPr>
          <a:xfrm>
            <a:off x="4585977" y="1103293"/>
            <a:ext cx="3021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sz="3200" b="1" dirty="0">
                <a:solidFill>
                  <a:srgbClr val="7F2D8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Beneficios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FFCE8DB-70FB-8141-899A-D37E01839D71}"/>
              </a:ext>
            </a:extLst>
          </p:cNvPr>
          <p:cNvCxnSpPr>
            <a:cxnSpLocks/>
          </p:cNvCxnSpPr>
          <p:nvPr/>
        </p:nvCxnSpPr>
        <p:spPr>
          <a:xfrm>
            <a:off x="4716651" y="1629166"/>
            <a:ext cx="2627171" cy="0"/>
          </a:xfrm>
          <a:prstGeom prst="line">
            <a:avLst/>
          </a:prstGeom>
          <a:ln>
            <a:solidFill>
              <a:srgbClr val="7F2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áfico 25">
            <a:extLst>
              <a:ext uri="{FF2B5EF4-FFF2-40B4-BE49-F238E27FC236}">
                <a16:creationId xmlns:a16="http://schemas.microsoft.com/office/drawing/2014/main" id="{A8CCB058-5326-A345-B7D5-5CC4D9D3C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2738" y="1797735"/>
            <a:ext cx="341433" cy="341433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9297B496-6CB3-234A-ABA2-784C285E2A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60324" y="2315391"/>
            <a:ext cx="283847" cy="283847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5306EF54-7507-4B49-8CC6-E775D262E8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1750" y="2743574"/>
            <a:ext cx="302544" cy="302544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FDB5B37A-4310-9748-91A9-F88DE732E2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6176" y="3291053"/>
            <a:ext cx="257550" cy="2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A34F19B-F9D4-B944-8176-26CB9814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324" y="48868"/>
            <a:ext cx="4524819" cy="913169"/>
          </a:xfrm>
        </p:spPr>
        <p:txBody>
          <a:bodyPr anchor="ctr">
            <a:normAutofit/>
          </a:bodyPr>
          <a:lstStyle/>
          <a:p>
            <a:pPr algn="r"/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Razones para una adopción ágil</a:t>
            </a:r>
            <a:r>
              <a:rPr lang="en-US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Cuadro de texto 7">
            <a:extLst>
              <a:ext uri="{FF2B5EF4-FFF2-40B4-BE49-F238E27FC236}">
                <a16:creationId xmlns:a16="http://schemas.microsoft.com/office/drawing/2014/main" id="{66BE1D97-4735-8642-9AA8-8F44841CD73A}"/>
              </a:ext>
            </a:extLst>
          </p:cNvPr>
          <p:cNvSpPr txBox="1"/>
          <p:nvPr/>
        </p:nvSpPr>
        <p:spPr>
          <a:xfrm>
            <a:off x="986818" y="1926396"/>
            <a:ext cx="1799486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Acelera la entrega del producto</a:t>
            </a:r>
          </a:p>
        </p:txBody>
      </p:sp>
      <p:sp>
        <p:nvSpPr>
          <p:cNvPr id="30" name="Cuadro de texto 8">
            <a:extLst>
              <a:ext uri="{FF2B5EF4-FFF2-40B4-BE49-F238E27FC236}">
                <a16:creationId xmlns:a16="http://schemas.microsoft.com/office/drawing/2014/main" id="{01669CB6-4B7D-1244-B47C-0E4B433F3116}"/>
              </a:ext>
            </a:extLst>
          </p:cNvPr>
          <p:cNvSpPr txBox="1"/>
          <p:nvPr/>
        </p:nvSpPr>
        <p:spPr>
          <a:xfrm>
            <a:off x="2808914" y="1897777"/>
            <a:ext cx="1917675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gestión de las prioridades</a:t>
            </a:r>
          </a:p>
        </p:txBody>
      </p:sp>
      <p:sp>
        <p:nvSpPr>
          <p:cNvPr id="31" name="Cuadro de texto 9">
            <a:extLst>
              <a:ext uri="{FF2B5EF4-FFF2-40B4-BE49-F238E27FC236}">
                <a16:creationId xmlns:a16="http://schemas.microsoft.com/office/drawing/2014/main" id="{1080B234-68E9-464A-957C-930B52091B38}"/>
              </a:ext>
            </a:extLst>
          </p:cNvPr>
          <p:cNvSpPr txBox="1"/>
          <p:nvPr/>
        </p:nvSpPr>
        <p:spPr>
          <a:xfrm>
            <a:off x="4828138" y="1911006"/>
            <a:ext cx="1319396" cy="49244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r">
              <a:defRPr sz="100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CO" altLang="es-ES" sz="1200" dirty="0"/>
              <a:t>Incrementa</a:t>
            </a:r>
            <a:r>
              <a:rPr lang="es-CO" altLang="es-ES" sz="1400" dirty="0"/>
              <a:t> </a:t>
            </a:r>
            <a:r>
              <a:rPr lang="es-CO" altLang="es-ES" sz="1200" dirty="0"/>
              <a:t>la productividad</a:t>
            </a:r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743EDC2E-13E4-0643-A778-0C78E97726AF}"/>
              </a:ext>
            </a:extLst>
          </p:cNvPr>
          <p:cNvSpPr txBox="1"/>
          <p:nvPr/>
        </p:nvSpPr>
        <p:spPr>
          <a:xfrm>
            <a:off x="1484143" y="1495011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75%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B5AA19B-AC6E-4697-AE56-1B9C9418668E}"/>
              </a:ext>
            </a:extLst>
          </p:cNvPr>
          <p:cNvSpPr txBox="1"/>
          <p:nvPr/>
        </p:nvSpPr>
        <p:spPr>
          <a:xfrm>
            <a:off x="3333733" y="1467649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64%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2CDD9B4-7B9D-4FBF-B73C-9B897801F755}"/>
              </a:ext>
            </a:extLst>
          </p:cNvPr>
          <p:cNvSpPr txBox="1"/>
          <p:nvPr/>
        </p:nvSpPr>
        <p:spPr>
          <a:xfrm>
            <a:off x="5077592" y="1467649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55%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D49445E-BFD2-47C0-85ED-714EA01C7202}"/>
              </a:ext>
            </a:extLst>
          </p:cNvPr>
          <p:cNvGrpSpPr/>
          <p:nvPr/>
        </p:nvGrpSpPr>
        <p:grpSpPr>
          <a:xfrm>
            <a:off x="3713452" y="2734778"/>
            <a:ext cx="1579217" cy="952010"/>
            <a:chOff x="5753716" y="1497405"/>
            <a:chExt cx="1579217" cy="952010"/>
          </a:xfrm>
        </p:grpSpPr>
        <p:sp>
          <p:nvSpPr>
            <p:cNvPr id="36" name="Cuadro de texto 12">
              <a:extLst>
                <a:ext uri="{FF2B5EF4-FFF2-40B4-BE49-F238E27FC236}">
                  <a16:creationId xmlns:a16="http://schemas.microsoft.com/office/drawing/2014/main" id="{57ACFD62-015A-8D4F-8F25-BE8DBEF04F22}"/>
                </a:ext>
              </a:extLst>
            </p:cNvPr>
            <p:cNvSpPr txBox="1"/>
            <p:nvPr/>
          </p:nvSpPr>
          <p:spPr>
            <a:xfrm>
              <a:off x="5753716" y="1987750"/>
              <a:ext cx="1579217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algn="ctr"/>
              <a:r>
                <a:rPr lang="es-CO" altLang="es-ES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Mejora la alineación Negocio/TI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20AF1AD2-DFF1-4BA8-9DA1-8DC3330D941D}"/>
                </a:ext>
              </a:extLst>
            </p:cNvPr>
            <p:cNvSpPr txBox="1"/>
            <p:nvPr/>
          </p:nvSpPr>
          <p:spPr>
            <a:xfrm>
              <a:off x="6093453" y="1497405"/>
              <a:ext cx="899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800" b="1" dirty="0">
                  <a:solidFill>
                    <a:srgbClr val="764283"/>
                  </a:solidFill>
                </a:rPr>
                <a:t>49%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C5B53E4-1E31-4D9F-B375-11AE29AAC2E3}"/>
              </a:ext>
            </a:extLst>
          </p:cNvPr>
          <p:cNvGrpSpPr/>
          <p:nvPr/>
        </p:nvGrpSpPr>
        <p:grpSpPr>
          <a:xfrm>
            <a:off x="5330070" y="2727726"/>
            <a:ext cx="1715431" cy="963581"/>
            <a:chOff x="7013353" y="1528415"/>
            <a:chExt cx="1715431" cy="963581"/>
          </a:xfrm>
        </p:grpSpPr>
        <p:sp>
          <p:nvSpPr>
            <p:cNvPr id="34" name="Cuadro de texto 11">
              <a:extLst>
                <a:ext uri="{FF2B5EF4-FFF2-40B4-BE49-F238E27FC236}">
                  <a16:creationId xmlns:a16="http://schemas.microsoft.com/office/drawing/2014/main" id="{A6AAEE81-3C83-4941-ACC7-1BC294819F7E}"/>
                </a:ext>
              </a:extLst>
            </p:cNvPr>
            <p:cNvSpPr txBox="1"/>
            <p:nvPr/>
          </p:nvSpPr>
          <p:spPr>
            <a:xfrm>
              <a:off x="7013353" y="2030331"/>
              <a:ext cx="171543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algn="ctr"/>
              <a:r>
                <a:rPr lang="es-CO" altLang="es-ES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Aumenta la calidad del software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775FBD42-D937-45EE-A4E1-E4C5E3B7BB58}"/>
                </a:ext>
              </a:extLst>
            </p:cNvPr>
            <p:cNvSpPr txBox="1"/>
            <p:nvPr/>
          </p:nvSpPr>
          <p:spPr>
            <a:xfrm>
              <a:off x="7401525" y="1528415"/>
              <a:ext cx="899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800" b="1" dirty="0">
                  <a:solidFill>
                    <a:srgbClr val="764283"/>
                  </a:solidFill>
                </a:rPr>
                <a:t>46%</a:t>
              </a:r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16155DD0-032D-486F-9ADC-E52B0EA34C8F}"/>
              </a:ext>
            </a:extLst>
          </p:cNvPr>
          <p:cNvSpPr/>
          <p:nvPr/>
        </p:nvSpPr>
        <p:spPr>
          <a:xfrm>
            <a:off x="830179" y="1299410"/>
            <a:ext cx="7652084" cy="2839453"/>
          </a:xfrm>
          <a:prstGeom prst="rect">
            <a:avLst/>
          </a:prstGeom>
          <a:noFill/>
          <a:ln>
            <a:solidFill>
              <a:srgbClr val="E83B9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904BF31-EAE2-404F-9DAD-C0BC655111B5}"/>
              </a:ext>
            </a:extLst>
          </p:cNvPr>
          <p:cNvSpPr/>
          <p:nvPr/>
        </p:nvSpPr>
        <p:spPr>
          <a:xfrm>
            <a:off x="2548555" y="4705583"/>
            <a:ext cx="23984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https://stateofagile.versionone.com/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B10A406-1783-477F-A9D6-7B54D71A7B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81" y="4265964"/>
            <a:ext cx="2409825" cy="714375"/>
          </a:xfrm>
          <a:prstGeom prst="rect">
            <a:avLst/>
          </a:prstGeom>
        </p:spPr>
      </p:pic>
      <p:sp>
        <p:nvSpPr>
          <p:cNvPr id="49" name="Cuadro de texto 7">
            <a:extLst>
              <a:ext uri="{FF2B5EF4-FFF2-40B4-BE49-F238E27FC236}">
                <a16:creationId xmlns:a16="http://schemas.microsoft.com/office/drawing/2014/main" id="{D9ECA1A2-3CDF-4F0D-A510-CC455031F377}"/>
              </a:ext>
            </a:extLst>
          </p:cNvPr>
          <p:cNvSpPr txBox="1"/>
          <p:nvPr/>
        </p:nvSpPr>
        <p:spPr>
          <a:xfrm>
            <a:off x="6389882" y="1948428"/>
            <a:ext cx="1799486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visibilidad de los proyecto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CCCF5B1-9503-4A9E-B130-5A6973D56DE9}"/>
              </a:ext>
            </a:extLst>
          </p:cNvPr>
          <p:cNvSpPr txBox="1"/>
          <p:nvPr/>
        </p:nvSpPr>
        <p:spPr>
          <a:xfrm>
            <a:off x="6875278" y="1495964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66%</a:t>
            </a:r>
          </a:p>
        </p:txBody>
      </p:sp>
      <p:sp>
        <p:nvSpPr>
          <p:cNvPr id="51" name="Cuadro de texto 7">
            <a:extLst>
              <a:ext uri="{FF2B5EF4-FFF2-40B4-BE49-F238E27FC236}">
                <a16:creationId xmlns:a16="http://schemas.microsoft.com/office/drawing/2014/main" id="{F85566ED-6926-47BA-AC45-4F82E5B80282}"/>
              </a:ext>
            </a:extLst>
          </p:cNvPr>
          <p:cNvSpPr txBox="1"/>
          <p:nvPr/>
        </p:nvSpPr>
        <p:spPr>
          <a:xfrm>
            <a:off x="1876565" y="3240256"/>
            <a:ext cx="1799486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moral de los equipos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BAD8192-CB2E-461E-A6C4-ED90642BA817}"/>
              </a:ext>
            </a:extLst>
          </p:cNvPr>
          <p:cNvSpPr txBox="1"/>
          <p:nvPr/>
        </p:nvSpPr>
        <p:spPr>
          <a:xfrm>
            <a:off x="2363271" y="2761081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61%</a:t>
            </a:r>
          </a:p>
        </p:txBody>
      </p:sp>
    </p:spTree>
    <p:extLst>
      <p:ext uri="{BB962C8B-B14F-4D97-AF65-F5344CB8AC3E}">
        <p14:creationId xmlns:p14="http://schemas.microsoft.com/office/powerpoint/2010/main" val="1295260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8123A80D-111B-2243-A805-49339B5C99F2}"/>
              </a:ext>
            </a:extLst>
          </p:cNvPr>
          <p:cNvGrpSpPr/>
          <p:nvPr/>
        </p:nvGrpSpPr>
        <p:grpSpPr>
          <a:xfrm>
            <a:off x="1065320" y="1468451"/>
            <a:ext cx="4230028" cy="2686312"/>
            <a:chOff x="1066800" y="1868063"/>
            <a:chExt cx="5788663" cy="3676135"/>
          </a:xfrm>
        </p:grpSpPr>
        <p:sp>
          <p:nvSpPr>
            <p:cNvPr id="29" name="Cuadro de texto 7">
              <a:extLst>
                <a:ext uri="{FF2B5EF4-FFF2-40B4-BE49-F238E27FC236}">
                  <a16:creationId xmlns:a16="http://schemas.microsoft.com/office/drawing/2014/main" id="{B0365895-8653-684A-89E6-1A1B4C5F8D88}"/>
                </a:ext>
              </a:extLst>
            </p:cNvPr>
            <p:cNvSpPr txBox="1"/>
            <p:nvPr/>
          </p:nvSpPr>
          <p:spPr>
            <a:xfrm>
              <a:off x="1765300" y="3205038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Apoyo de las gerencias</a:t>
              </a:r>
            </a:p>
          </p:txBody>
        </p:sp>
        <p:sp>
          <p:nvSpPr>
            <p:cNvPr id="33" name="Cuadro de texto 7">
              <a:extLst>
                <a:ext uri="{FF2B5EF4-FFF2-40B4-BE49-F238E27FC236}">
                  <a16:creationId xmlns:a16="http://schemas.microsoft.com/office/drawing/2014/main" id="{6DA84030-B919-684D-9049-9264990F2318}"/>
                </a:ext>
              </a:extLst>
            </p:cNvPr>
            <p:cNvSpPr txBox="1"/>
            <p:nvPr/>
          </p:nvSpPr>
          <p:spPr>
            <a:xfrm>
              <a:off x="1765300" y="3576315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Preocupación sobre perdida de control</a:t>
              </a:r>
            </a:p>
          </p:txBody>
        </p:sp>
        <p:sp>
          <p:nvSpPr>
            <p:cNvPr id="35" name="Cuadro de texto 7">
              <a:extLst>
                <a:ext uri="{FF2B5EF4-FFF2-40B4-BE49-F238E27FC236}">
                  <a16:creationId xmlns:a16="http://schemas.microsoft.com/office/drawing/2014/main" id="{6207777F-F4C3-0245-AB7C-468F3CA7B7ED}"/>
                </a:ext>
              </a:extLst>
            </p:cNvPr>
            <p:cNvSpPr txBox="1"/>
            <p:nvPr/>
          </p:nvSpPr>
          <p:spPr>
            <a:xfrm>
              <a:off x="1765300" y="186806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Habilidad para cambiar la cultura organizacional</a:t>
              </a:r>
            </a:p>
          </p:txBody>
        </p:sp>
        <p:sp>
          <p:nvSpPr>
            <p:cNvPr id="37" name="Cuadro de texto 7">
              <a:extLst>
                <a:ext uri="{FF2B5EF4-FFF2-40B4-BE49-F238E27FC236}">
                  <a16:creationId xmlns:a16="http://schemas.microsoft.com/office/drawing/2014/main" id="{9A8803FE-98D3-D44B-9077-5308D0C3924B}"/>
                </a:ext>
              </a:extLst>
            </p:cNvPr>
            <p:cNvSpPr txBox="1"/>
            <p:nvPr/>
          </p:nvSpPr>
          <p:spPr>
            <a:xfrm>
              <a:off x="1765300" y="2183949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Resistencia al cambio en toda la organización</a:t>
              </a:r>
            </a:p>
          </p:txBody>
        </p:sp>
        <p:sp>
          <p:nvSpPr>
            <p:cNvPr id="45" name="Cuadro de texto 7">
              <a:extLst>
                <a:ext uri="{FF2B5EF4-FFF2-40B4-BE49-F238E27FC236}">
                  <a16:creationId xmlns:a16="http://schemas.microsoft.com/office/drawing/2014/main" id="{5DAD295B-BF24-594B-9423-7E87F0F6305C}"/>
                </a:ext>
              </a:extLst>
            </p:cNvPr>
            <p:cNvSpPr txBox="1"/>
            <p:nvPr/>
          </p:nvSpPr>
          <p:spPr>
            <a:xfrm>
              <a:off x="1765300" y="2531796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Procesos Rígidos / cascada persistente</a:t>
              </a:r>
            </a:p>
          </p:txBody>
        </p:sp>
        <p:sp>
          <p:nvSpPr>
            <p:cNvPr id="46" name="Cuadro de texto 7">
              <a:extLst>
                <a:ext uri="{FF2B5EF4-FFF2-40B4-BE49-F238E27FC236}">
                  <a16:creationId xmlns:a16="http://schemas.microsoft.com/office/drawing/2014/main" id="{333E8567-23F6-C04D-9A64-06D4C8B29169}"/>
                </a:ext>
              </a:extLst>
            </p:cNvPr>
            <p:cNvSpPr txBox="1"/>
            <p:nvPr/>
          </p:nvSpPr>
          <p:spPr>
            <a:xfrm>
              <a:off x="1765300" y="2893096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Falta de habilidades o experiencia con métodos ágiles</a:t>
              </a:r>
            </a:p>
          </p:txBody>
        </p:sp>
        <p:sp>
          <p:nvSpPr>
            <p:cNvPr id="47" name="Cuadro de texto 7">
              <a:extLst>
                <a:ext uri="{FF2B5EF4-FFF2-40B4-BE49-F238E27FC236}">
                  <a16:creationId xmlns:a16="http://schemas.microsoft.com/office/drawing/2014/main" id="{2AC7D270-CCD5-164A-8E50-2BC099CE4F95}"/>
                </a:ext>
              </a:extLst>
            </p:cNvPr>
            <p:cNvSpPr txBox="1"/>
            <p:nvPr/>
          </p:nvSpPr>
          <p:spPr>
            <a:xfrm>
              <a:off x="1765300" y="390800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Falta de disponibilidad del Cliente o Negocio</a:t>
              </a:r>
            </a:p>
          </p:txBody>
        </p:sp>
        <p:sp>
          <p:nvSpPr>
            <p:cNvPr id="48" name="Cuadro de texto 7">
              <a:extLst>
                <a:ext uri="{FF2B5EF4-FFF2-40B4-BE49-F238E27FC236}">
                  <a16:creationId xmlns:a16="http://schemas.microsoft.com/office/drawing/2014/main" id="{C754AB20-C133-6148-84E6-E142D86A207A}"/>
                </a:ext>
              </a:extLst>
            </p:cNvPr>
            <p:cNvSpPr txBox="1"/>
            <p:nvPr/>
          </p:nvSpPr>
          <p:spPr>
            <a:xfrm>
              <a:off x="1765300" y="422488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Preocupación acerca de falta de planeación</a:t>
              </a:r>
            </a:p>
          </p:txBody>
        </p:sp>
        <p:sp>
          <p:nvSpPr>
            <p:cNvPr id="49" name="Cuadro de texto 7">
              <a:extLst>
                <a:ext uri="{FF2B5EF4-FFF2-40B4-BE49-F238E27FC236}">
                  <a16:creationId xmlns:a16="http://schemas.microsoft.com/office/drawing/2014/main" id="{4FF20CA0-8602-B34C-BBBE-6AF95A0FBA31}"/>
                </a:ext>
              </a:extLst>
            </p:cNvPr>
            <p:cNvSpPr txBox="1"/>
            <p:nvPr/>
          </p:nvSpPr>
          <p:spPr>
            <a:xfrm>
              <a:off x="1066800" y="4604023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Datos, medidas y herramientas del proyecto dispersas o fragmentadas</a:t>
              </a:r>
            </a:p>
          </p:txBody>
        </p:sp>
        <p:sp>
          <p:nvSpPr>
            <p:cNvPr id="50" name="Cuadro de texto 7">
              <a:extLst>
                <a:ext uri="{FF2B5EF4-FFF2-40B4-BE49-F238E27FC236}">
                  <a16:creationId xmlns:a16="http://schemas.microsoft.com/office/drawing/2014/main" id="{FE58996C-1561-4446-8C8A-1C3F7B6146F5}"/>
                </a:ext>
              </a:extLst>
            </p:cNvPr>
            <p:cNvSpPr txBox="1"/>
            <p:nvPr/>
          </p:nvSpPr>
          <p:spPr>
            <a:xfrm>
              <a:off x="1066800" y="4937762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Mínima colaboración y conocimiento compartido</a:t>
              </a:r>
            </a:p>
          </p:txBody>
        </p:sp>
        <p:sp>
          <p:nvSpPr>
            <p:cNvPr id="51" name="Cuadro de texto 7">
              <a:extLst>
                <a:ext uri="{FF2B5EF4-FFF2-40B4-BE49-F238E27FC236}">
                  <a16:creationId xmlns:a16="http://schemas.microsoft.com/office/drawing/2014/main" id="{85B15AFA-1972-6C4A-ADB5-CBDFD52549A5}"/>
                </a:ext>
              </a:extLst>
            </p:cNvPr>
            <p:cNvSpPr txBox="1"/>
            <p:nvPr/>
          </p:nvSpPr>
          <p:spPr>
            <a:xfrm>
              <a:off x="1079499" y="5228312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Cumplimiento de normativa o problema de gobierno</a:t>
              </a:r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184542" y="14959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Principales Barreras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BFAE7BC-5C6E-EF44-AA33-0F433748F4B9}"/>
              </a:ext>
            </a:extLst>
          </p:cNvPr>
          <p:cNvSpPr txBox="1"/>
          <p:nvPr/>
        </p:nvSpPr>
        <p:spPr>
          <a:xfrm>
            <a:off x="6107706" y="1445467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53%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BB000BE-7BB7-0A4C-AC3A-552C2167D0E4}"/>
              </a:ext>
            </a:extLst>
          </p:cNvPr>
          <p:cNvSpPr txBox="1"/>
          <p:nvPr/>
        </p:nvSpPr>
        <p:spPr>
          <a:xfrm>
            <a:off x="6020068" y="1707637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46%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081657E-D927-FB4C-BE7D-BD7AC86F6ACE}"/>
              </a:ext>
            </a:extLst>
          </p:cNvPr>
          <p:cNvSpPr txBox="1"/>
          <p:nvPr/>
        </p:nvSpPr>
        <p:spPr>
          <a:xfrm>
            <a:off x="6016365" y="1948245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42%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211C146-7CE7-F44E-9107-DCA917417E8F}"/>
              </a:ext>
            </a:extLst>
          </p:cNvPr>
          <p:cNvSpPr txBox="1"/>
          <p:nvPr/>
        </p:nvSpPr>
        <p:spPr>
          <a:xfrm>
            <a:off x="5939243" y="2193163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41%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637D4F2-4531-804D-8A7C-D63A9897CA15}"/>
              </a:ext>
            </a:extLst>
          </p:cNvPr>
          <p:cNvSpPr txBox="1"/>
          <p:nvPr/>
        </p:nvSpPr>
        <p:spPr>
          <a:xfrm>
            <a:off x="5869320" y="2420829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35%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2A3BC8-2FCF-1B43-AF64-09FF879BE485}"/>
              </a:ext>
            </a:extLst>
          </p:cNvPr>
          <p:cNvSpPr txBox="1"/>
          <p:nvPr/>
        </p:nvSpPr>
        <p:spPr>
          <a:xfrm>
            <a:off x="5728594" y="2913362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31%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449EAA8-B24F-D344-B7D5-06787C8F8428}"/>
              </a:ext>
            </a:extLst>
          </p:cNvPr>
          <p:cNvSpPr txBox="1"/>
          <p:nvPr/>
        </p:nvSpPr>
        <p:spPr>
          <a:xfrm>
            <a:off x="5814840" y="2687000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34%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2F18E8D-B3C8-5443-9AD9-81BAB4EEF5E1}"/>
              </a:ext>
            </a:extLst>
          </p:cNvPr>
          <p:cNvSpPr txBox="1"/>
          <p:nvPr/>
        </p:nvSpPr>
        <p:spPr>
          <a:xfrm>
            <a:off x="5642349" y="3149260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77AF9F0-8F89-B840-85CA-EA0CCAED190A}"/>
              </a:ext>
            </a:extLst>
          </p:cNvPr>
          <p:cNvSpPr txBox="1"/>
          <p:nvPr/>
        </p:nvSpPr>
        <p:spPr>
          <a:xfrm>
            <a:off x="5580037" y="3418063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24%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DFF8EC2-2477-0D4B-ABAB-20752A562588}"/>
              </a:ext>
            </a:extLst>
          </p:cNvPr>
          <p:cNvSpPr txBox="1"/>
          <p:nvPr/>
        </p:nvSpPr>
        <p:spPr>
          <a:xfrm>
            <a:off x="5486756" y="3873854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14%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58D3519-964B-894F-8719-E5CB6BA2FCF2}"/>
              </a:ext>
            </a:extLst>
          </p:cNvPr>
          <p:cNvSpPr txBox="1"/>
          <p:nvPr/>
        </p:nvSpPr>
        <p:spPr>
          <a:xfrm>
            <a:off x="5590253" y="3618981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21%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A5618C2-D03B-484A-B727-4312067C3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339" y="1570008"/>
            <a:ext cx="875391" cy="2510226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6F605054-EA0A-486B-9BFE-9B989C71093D}"/>
              </a:ext>
            </a:extLst>
          </p:cNvPr>
          <p:cNvSpPr/>
          <p:nvPr/>
        </p:nvSpPr>
        <p:spPr>
          <a:xfrm>
            <a:off x="2548555" y="4705583"/>
            <a:ext cx="23984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https://stateofagile.versionone.com/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3CBC71E-8DF1-43C6-95FC-7E705B61DA9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81" y="4265964"/>
            <a:ext cx="24098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34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3946358" y="-67377"/>
            <a:ext cx="519764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Cuando las cosas no salen bien… </a:t>
            </a:r>
            <a:endParaRPr lang="en-US" sz="2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Resultado de imagen para healthcare gov">
            <a:extLst>
              <a:ext uri="{FF2B5EF4-FFF2-40B4-BE49-F238E27FC236}">
                <a16:creationId xmlns:a16="http://schemas.microsoft.com/office/drawing/2014/main" id="{3C3AB54C-11E0-BE45-8CFC-8296A5AB1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9707" r="6493" b="40687"/>
          <a:stretch/>
        </p:blipFill>
        <p:spPr bwMode="auto">
          <a:xfrm>
            <a:off x="1443788" y="2165684"/>
            <a:ext cx="6256421" cy="9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133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914378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ágiles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DCFA58CC-2F75-A947-9737-2CE95A1EA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1675" y="992997"/>
            <a:ext cx="1034584" cy="106593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81477DD-9A44-6846-9E36-31E73910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528" y="1080471"/>
            <a:ext cx="1159988" cy="98755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3E4F2CC-1BBC-2147-8101-B02EFC2FD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84929" y="2936248"/>
            <a:ext cx="1308072" cy="872048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A3019A8-BE05-124D-B49E-51E5AB870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479" y="2807334"/>
            <a:ext cx="1097286" cy="987556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BC9DE190-8DA0-5647-9029-7AE7226B6BA9}"/>
              </a:ext>
            </a:extLst>
          </p:cNvPr>
          <p:cNvSpPr/>
          <p:nvPr/>
        </p:nvSpPr>
        <p:spPr>
          <a:xfrm>
            <a:off x="1570389" y="2110080"/>
            <a:ext cx="2537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Individuos e interacciones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procesos y herramientas.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555A5F0-A2FD-AE4E-B691-D1E5014C894F}"/>
              </a:ext>
            </a:extLst>
          </p:cNvPr>
          <p:cNvSpPr/>
          <p:nvPr/>
        </p:nvSpPr>
        <p:spPr>
          <a:xfrm>
            <a:off x="5003018" y="2110080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Productos funcionando 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documentación extensiva.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F0ED250-3607-A946-9D1B-7EA31892A206}"/>
              </a:ext>
            </a:extLst>
          </p:cNvPr>
          <p:cNvSpPr/>
          <p:nvPr/>
        </p:nvSpPr>
        <p:spPr>
          <a:xfrm>
            <a:off x="1657475" y="3859053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Colaboración entre áreas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negociación contractual.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7199A1E5-12E9-D147-AC5D-E2CF3A5E9A31}"/>
              </a:ext>
            </a:extLst>
          </p:cNvPr>
          <p:cNvSpPr/>
          <p:nvPr/>
        </p:nvSpPr>
        <p:spPr>
          <a:xfrm>
            <a:off x="5090103" y="3859053"/>
            <a:ext cx="2188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Respuesta ante el cambio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seguir un plan.</a:t>
            </a:r>
          </a:p>
        </p:txBody>
      </p:sp>
    </p:spTree>
    <p:extLst>
      <p:ext uri="{BB962C8B-B14F-4D97-AF65-F5344CB8AC3E}">
        <p14:creationId xmlns:p14="http://schemas.microsoft.com/office/powerpoint/2010/main" val="2350446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96CFDCA-183A-5048-8A38-B69AE43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814" y="1342395"/>
            <a:ext cx="860094" cy="79837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593CCD9-F016-264B-B691-5CF3FE235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451" y="1399859"/>
            <a:ext cx="911257" cy="6834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9A319C4-9BBB-AC44-80F0-2040D1D6B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5583" y="1305683"/>
            <a:ext cx="939940" cy="87179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A1922E4-B7FA-374C-9C96-087CF22AC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2507" y="1408205"/>
            <a:ext cx="666750" cy="66675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CF43BB1-24F3-F048-8EB7-3DE013C9D5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7839" y="1343374"/>
            <a:ext cx="749149" cy="74914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4DD2666-DFD2-1140-BBE1-9AF0EF2C40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50162" y="1462560"/>
            <a:ext cx="625746" cy="62574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BDC1A69-A169-7044-BD85-02E706ADAA9B}"/>
              </a:ext>
            </a:extLst>
          </p:cNvPr>
          <p:cNvSpPr txBox="1">
            <a:spLocks/>
          </p:cNvSpPr>
          <p:nvPr/>
        </p:nvSpPr>
        <p:spPr>
          <a:xfrm>
            <a:off x="902792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Satisfacción</a:t>
            </a:r>
          </a:p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cliente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F327BAA-05C0-8243-BF96-5E8212CAE25B}"/>
              </a:ext>
            </a:extLst>
          </p:cNvPr>
          <p:cNvSpPr txBox="1">
            <a:spLocks/>
          </p:cNvSpPr>
          <p:nvPr/>
        </p:nvSpPr>
        <p:spPr>
          <a:xfrm>
            <a:off x="2245010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son bienvenidos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0F321E-2BA4-1647-ACAB-F04A820042CB}"/>
              </a:ext>
            </a:extLst>
          </p:cNvPr>
          <p:cNvSpPr txBox="1">
            <a:spLocks/>
          </p:cNvSpPr>
          <p:nvPr/>
        </p:nvSpPr>
        <p:spPr>
          <a:xfrm>
            <a:off x="355848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frecuente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8FB916-B00A-C744-A208-BE618FD2A253}"/>
              </a:ext>
            </a:extLst>
          </p:cNvPr>
          <p:cNvSpPr txBox="1">
            <a:spLocks/>
          </p:cNvSpPr>
          <p:nvPr/>
        </p:nvSpPr>
        <p:spPr>
          <a:xfrm>
            <a:off x="4858813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colaborativo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A0CB74-6B36-4147-9DEF-07A7F62E375E}"/>
              </a:ext>
            </a:extLst>
          </p:cNvPr>
          <p:cNvSpPr txBox="1">
            <a:spLocks/>
          </p:cNvSpPr>
          <p:nvPr/>
        </p:nvSpPr>
        <p:spPr>
          <a:xfrm>
            <a:off x="608534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Motivados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CCE19D9-55B1-F04B-8857-7ECB3A61C909}"/>
              </a:ext>
            </a:extLst>
          </p:cNvPr>
          <p:cNvSpPr txBox="1">
            <a:spLocks/>
          </p:cNvSpPr>
          <p:nvPr/>
        </p:nvSpPr>
        <p:spPr>
          <a:xfrm>
            <a:off x="7365966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cara a cara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73AE3A68-17B5-2F44-A947-E00F3A1B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58533" y="3011790"/>
            <a:ext cx="767092" cy="76709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7BC7F185-5A09-E043-B350-70D0A5845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6865" y="3002339"/>
            <a:ext cx="785993" cy="785993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85C861EB-9EBD-FE42-8663-768DC2B0D9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28833" y="2968615"/>
            <a:ext cx="853440" cy="85344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46AC066F-49B8-904F-AAE3-4853F2437E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61128" y="3000582"/>
            <a:ext cx="789509" cy="789507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5414BF79-7759-824B-82E1-E88348763C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15837" y="3028759"/>
            <a:ext cx="733153" cy="733153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20DCD9CD-2EEA-8346-82EA-2593FE500F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484760" y="3013769"/>
            <a:ext cx="756551" cy="75655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CBD0F097-EF64-204D-9CC8-9AEBD8537A58}"/>
              </a:ext>
            </a:extLst>
          </p:cNvPr>
          <p:cNvSpPr txBox="1">
            <a:spLocks/>
          </p:cNvSpPr>
          <p:nvPr/>
        </p:nvSpPr>
        <p:spPr>
          <a:xfrm>
            <a:off x="680963" y="3875648"/>
            <a:ext cx="1383555" cy="44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principal medida de progresos es producto funcionando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B0FACD0-BC37-C84D-B680-B0A0A51098C6}"/>
              </a:ext>
            </a:extLst>
          </p:cNvPr>
          <p:cNvSpPr txBox="1">
            <a:spLocks/>
          </p:cNvSpPr>
          <p:nvPr/>
        </p:nvSpPr>
        <p:spPr>
          <a:xfrm>
            <a:off x="2245010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sostenible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F8B600E-C3AE-5D46-9B94-33C9261FC89E}"/>
              </a:ext>
            </a:extLst>
          </p:cNvPr>
          <p:cNvSpPr txBox="1">
            <a:spLocks/>
          </p:cNvSpPr>
          <p:nvPr/>
        </p:nvSpPr>
        <p:spPr>
          <a:xfrm>
            <a:off x="3558484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Excelencia técnica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F6CC7B3-F5BD-BE48-AAD6-3EB0AA3BDB97}"/>
              </a:ext>
            </a:extLst>
          </p:cNvPr>
          <p:cNvSpPr txBox="1">
            <a:spLocks/>
          </p:cNvSpPr>
          <p:nvPr/>
        </p:nvSpPr>
        <p:spPr>
          <a:xfrm>
            <a:off x="4858813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Simplicidad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A79A2BA-2922-B641-9001-A9DB2B0F3EE1}"/>
              </a:ext>
            </a:extLst>
          </p:cNvPr>
          <p:cNvSpPr txBox="1">
            <a:spLocks/>
          </p:cNvSpPr>
          <p:nvPr/>
        </p:nvSpPr>
        <p:spPr>
          <a:xfrm>
            <a:off x="5996193" y="3861004"/>
            <a:ext cx="1226531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auto-organizados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190F7-EFF2-644A-9523-F27810E2F18E}"/>
              </a:ext>
            </a:extLst>
          </p:cNvPr>
          <p:cNvSpPr txBox="1">
            <a:spLocks/>
          </p:cNvSpPr>
          <p:nvPr/>
        </p:nvSpPr>
        <p:spPr>
          <a:xfrm>
            <a:off x="7365966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Continua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41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146730" y="156277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Ágiles –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Experian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D8E340-B733-4A6E-B183-0370D96DE05A}"/>
              </a:ext>
            </a:extLst>
          </p:cNvPr>
          <p:cNvSpPr txBox="1">
            <a:spLocks/>
          </p:cNvSpPr>
          <p:nvPr/>
        </p:nvSpPr>
        <p:spPr>
          <a:xfrm>
            <a:off x="904875" y="3173738"/>
            <a:ext cx="770199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 – Código de Honor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24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de alto desempeño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628D20-A785-9F4E-A695-36368BCF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9" y="620487"/>
            <a:ext cx="5109630" cy="45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2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de alto desempeño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E18E08F-C6FE-4AF6-B741-129929BD284A}"/>
              </a:ext>
            </a:extLst>
          </p:cNvPr>
          <p:cNvSpPr/>
          <p:nvPr/>
        </p:nvSpPr>
        <p:spPr>
          <a:xfrm>
            <a:off x="1346812" y="1118768"/>
            <a:ext cx="6425586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Picture 2" descr="Resultado de imagen para pato tierno">
            <a:extLst>
              <a:ext uri="{FF2B5EF4-FFF2-40B4-BE49-F238E27FC236}">
                <a16:creationId xmlns:a16="http://schemas.microsoft.com/office/drawing/2014/main" id="{AA01849F-577E-4833-BE97-19B437DD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72" y="1185583"/>
            <a:ext cx="6220326" cy="31049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9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de alto desempeño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722E78-7C93-48C8-880B-E3EF6E5C48CE}"/>
              </a:ext>
            </a:extLst>
          </p:cNvPr>
          <p:cNvSpPr txBox="1"/>
          <p:nvPr/>
        </p:nvSpPr>
        <p:spPr>
          <a:xfrm>
            <a:off x="3131213" y="1881191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 CONSTRUIR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806581-771B-4FC7-B250-92C993E8C242}"/>
              </a:ext>
            </a:extLst>
          </p:cNvPr>
          <p:cNvGrpSpPr/>
          <p:nvPr/>
        </p:nvGrpSpPr>
        <p:grpSpPr>
          <a:xfrm>
            <a:off x="1495075" y="1989943"/>
            <a:ext cx="792102" cy="792102"/>
            <a:chOff x="5795783" y="3554788"/>
            <a:chExt cx="1056136" cy="1056136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E42EAB7-3076-4602-84FC-F4692FFBF020}"/>
                </a:ext>
              </a:extLst>
            </p:cNvPr>
            <p:cNvSpPr/>
            <p:nvPr/>
          </p:nvSpPr>
          <p:spPr>
            <a:xfrm>
              <a:off x="5914018" y="3621202"/>
              <a:ext cx="841624" cy="920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" name="Imagen 9" descr="Imagen que contiene objeto&#10;&#10;Descripción generada con confianza muy alta">
              <a:extLst>
                <a:ext uri="{FF2B5EF4-FFF2-40B4-BE49-F238E27FC236}">
                  <a16:creationId xmlns:a16="http://schemas.microsoft.com/office/drawing/2014/main" id="{9BCBB9B7-ACBF-493E-B35E-6D017D383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783" y="3554788"/>
              <a:ext cx="1056136" cy="1056136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32555D6-4543-4504-85FF-D58251FA44BB}"/>
              </a:ext>
            </a:extLst>
          </p:cNvPr>
          <p:cNvSpPr txBox="1"/>
          <p:nvPr/>
        </p:nvSpPr>
        <p:spPr>
          <a:xfrm>
            <a:off x="835648" y="1222085"/>
            <a:ext cx="2295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TOTAL 5 MIN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05F10A8-C4DA-4C22-9F6D-FCC633F4EFD5}"/>
              </a:ext>
            </a:extLst>
          </p:cNvPr>
          <p:cNvSpPr txBox="1"/>
          <p:nvPr/>
        </p:nvSpPr>
        <p:spPr>
          <a:xfrm>
            <a:off x="2609185" y="2359384"/>
            <a:ext cx="35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MIN ESCOGER EL MEJOR PATO</a:t>
            </a:r>
          </a:p>
          <a:p>
            <a:pPr defTabSz="685783">
              <a:defRPr/>
            </a:pPr>
            <a:r>
              <a:rPr lang="es-ES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SOCIALIZACION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46A61C-D96D-4DDA-AF59-D19B407F7601}"/>
              </a:ext>
            </a:extLst>
          </p:cNvPr>
          <p:cNvSpPr txBox="1"/>
          <p:nvPr/>
        </p:nvSpPr>
        <p:spPr>
          <a:xfrm>
            <a:off x="1322641" y="3674320"/>
            <a:ext cx="6371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685783">
              <a:buFont typeface="Arial" panose="020B0604020202020204" pitchFamily="34" charset="0"/>
              <a:buChar char="•"/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tenemos la misma cantidad  y el mismo tipo de fichas</a:t>
            </a:r>
          </a:p>
          <a:p>
            <a:pPr marL="285750" indent="-285750" defTabSz="685783">
              <a:buFont typeface="Arial" panose="020B0604020202020204" pitchFamily="34" charset="0"/>
              <a:buChar char="•"/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deben utilizar todas las piezas de Lego</a:t>
            </a:r>
          </a:p>
          <a:p>
            <a:pPr marL="285750" indent="-285750" defTabSz="685783">
              <a:buFont typeface="Arial" panose="020B0604020202020204" pitchFamily="34" charset="0"/>
              <a:buChar char="•"/>
              <a:defRPr/>
            </a:pPr>
            <a:r>
              <a:rPr lang="es-ES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piezas no se pueden intercambiar ni mezclar</a:t>
            </a:r>
          </a:p>
        </p:txBody>
      </p:sp>
    </p:spTree>
    <p:extLst>
      <p:ext uri="{BB962C8B-B14F-4D97-AF65-F5344CB8AC3E}">
        <p14:creationId xmlns:p14="http://schemas.microsoft.com/office/powerpoint/2010/main" val="233738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1146731" y="2315192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914378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00D5FA-5DFA-4901-9DD4-49FD0742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275" y="965989"/>
            <a:ext cx="1605761" cy="160576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F8538E-CB5D-4021-A5AC-81D23F8A7943}"/>
              </a:ext>
            </a:extLst>
          </p:cNvPr>
          <p:cNvSpPr txBox="1"/>
          <p:nvPr/>
        </p:nvSpPr>
        <p:spPr>
          <a:xfrm>
            <a:off x="3625187" y="3228361"/>
            <a:ext cx="18936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minutos</a:t>
            </a:r>
            <a:endParaRPr lang="es-CO" sz="270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68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762451" y="2115165"/>
            <a:ext cx="3619098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2800" b="1" dirty="0">
                <a:solidFill>
                  <a:schemeClr val="bg1"/>
                </a:solidFill>
              </a:rPr>
              <a:t>Ideas - Productos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1107535" y="1118769"/>
            <a:ext cx="6775224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7B7249-50B1-144E-908A-127FEA053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1" b="7451"/>
          <a:stretch/>
        </p:blipFill>
        <p:spPr>
          <a:xfrm>
            <a:off x="1144153" y="1154426"/>
            <a:ext cx="6701988" cy="3167296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A5B9275D-CA65-C048-8F37-920A487A1827}"/>
              </a:ext>
            </a:extLst>
          </p:cNvPr>
          <p:cNvSpPr/>
          <p:nvPr/>
        </p:nvSpPr>
        <p:spPr>
          <a:xfrm>
            <a:off x="1829121" y="2670697"/>
            <a:ext cx="2666026" cy="611852"/>
          </a:xfrm>
          <a:prstGeom prst="roundRect">
            <a:avLst/>
          </a:prstGeom>
          <a:solidFill>
            <a:srgbClr val="E83B91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EXPERIENCIA DE USUARIO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424ED3E9-F9B8-D34E-AE93-6B9227B59AD2}"/>
              </a:ext>
            </a:extLst>
          </p:cNvPr>
          <p:cNvSpPr/>
          <p:nvPr/>
        </p:nvSpPr>
        <p:spPr>
          <a:xfrm>
            <a:off x="6041807" y="3550628"/>
            <a:ext cx="1444199" cy="549734"/>
          </a:xfrm>
          <a:prstGeom prst="roundRect">
            <a:avLst/>
          </a:prstGeom>
          <a:solidFill>
            <a:srgbClr val="095195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DISEÑO</a:t>
            </a:r>
          </a:p>
        </p:txBody>
      </p:sp>
    </p:spTree>
    <p:extLst>
      <p:ext uri="{BB962C8B-B14F-4D97-AF65-F5344CB8AC3E}">
        <p14:creationId xmlns:p14="http://schemas.microsoft.com/office/powerpoint/2010/main" val="330027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2401715" y="1118769"/>
            <a:ext cx="4186864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UX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03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D73961-B6DC-A443-96C2-3A47C964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7AFE787-2770-49F5-AB51-B0FBDFE7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20" y="812190"/>
            <a:ext cx="3690890" cy="37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2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1969150" y="913169"/>
            <a:ext cx="5051994" cy="3801356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Ágil y Tradicional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8558A171-D7E5-3A45-9887-EE626DDA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12" y="999646"/>
            <a:ext cx="4837870" cy="36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4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5337677" y="130431"/>
            <a:ext cx="339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Ciudad de Legos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6D6F6568-EAD0-4176-9542-466B44D2C5A2}"/>
              </a:ext>
            </a:extLst>
          </p:cNvPr>
          <p:cNvGrpSpPr/>
          <p:nvPr/>
        </p:nvGrpSpPr>
        <p:grpSpPr>
          <a:xfrm>
            <a:off x="4275001" y="1038877"/>
            <a:ext cx="506136" cy="584775"/>
            <a:chOff x="0" y="0"/>
            <a:chExt cx="2534195" cy="3474720"/>
          </a:xfrm>
        </p:grpSpPr>
        <p:sp>
          <p:nvSpPr>
            <p:cNvPr id="48" name="Rectángulo redondeado 53">
              <a:extLst>
                <a:ext uri="{FF2B5EF4-FFF2-40B4-BE49-F238E27FC236}">
                  <a16:creationId xmlns:a16="http://schemas.microsoft.com/office/drawing/2014/main" id="{78F8A2F5-96E9-4FAB-B7BD-20A6D23BA094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49" name="Picture 4" descr="https://static.thenounproject.com/png/1596494-200.png">
              <a:extLst>
                <a:ext uri="{FF2B5EF4-FFF2-40B4-BE49-F238E27FC236}">
                  <a16:creationId xmlns:a16="http://schemas.microsoft.com/office/drawing/2014/main" id="{FAEE2792-FFD9-4A45-A4B5-09649D2A2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483327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CuadroTexto 4">
              <a:extLst>
                <a:ext uri="{FF2B5EF4-FFF2-40B4-BE49-F238E27FC236}">
                  <a16:creationId xmlns:a16="http://schemas.microsoft.com/office/drawing/2014/main" id="{874A54D4-01DC-4670-A2E1-24D743875FED}"/>
                </a:ext>
              </a:extLst>
            </p:cNvPr>
            <p:cNvSpPr txBox="1"/>
            <p:nvPr/>
          </p:nvSpPr>
          <p:spPr>
            <a:xfrm>
              <a:off x="1567109" y="2700691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F07CC4D-0759-4C98-8B1F-9F71B25BC7B7}"/>
              </a:ext>
            </a:extLst>
          </p:cNvPr>
          <p:cNvSpPr txBox="1"/>
          <p:nvPr/>
        </p:nvSpPr>
        <p:spPr>
          <a:xfrm>
            <a:off x="4810339" y="1102280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5</a:t>
            </a:r>
            <a:endParaRPr lang="es-CO" sz="3200" b="1" dirty="0"/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1FDAB5A7-BC4A-4FB5-8692-BA3A78BFB7A5}"/>
              </a:ext>
            </a:extLst>
          </p:cNvPr>
          <p:cNvGrpSpPr/>
          <p:nvPr/>
        </p:nvGrpSpPr>
        <p:grpSpPr>
          <a:xfrm>
            <a:off x="4295584" y="1768396"/>
            <a:ext cx="514569" cy="606345"/>
            <a:chOff x="0" y="0"/>
            <a:chExt cx="2534195" cy="3474720"/>
          </a:xfrm>
        </p:grpSpPr>
        <p:sp>
          <p:nvSpPr>
            <p:cNvPr id="53" name="Rectángulo redondeado 49">
              <a:extLst>
                <a:ext uri="{FF2B5EF4-FFF2-40B4-BE49-F238E27FC236}">
                  <a16:creationId xmlns:a16="http://schemas.microsoft.com/office/drawing/2014/main" id="{380FD5C7-FC9F-4521-A04A-04ACAF79D1C6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54" name="Picture 6" descr="https://static.thenounproject.com/png/1858469-200.png">
              <a:extLst>
                <a:ext uri="{FF2B5EF4-FFF2-40B4-BE49-F238E27FC236}">
                  <a16:creationId xmlns:a16="http://schemas.microsoft.com/office/drawing/2014/main" id="{121B9CA3-6B6E-41FF-B54A-A1DE1AA16A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483327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uadroTexto 11">
              <a:extLst>
                <a:ext uri="{FF2B5EF4-FFF2-40B4-BE49-F238E27FC236}">
                  <a16:creationId xmlns:a16="http://schemas.microsoft.com/office/drawing/2014/main" id="{E2957FBD-78A5-403E-90FA-2A85C211AEBB}"/>
                </a:ext>
              </a:extLst>
            </p:cNvPr>
            <p:cNvSpPr txBox="1"/>
            <p:nvPr/>
          </p:nvSpPr>
          <p:spPr>
            <a:xfrm>
              <a:off x="1567783" y="2700691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C7D8DB9-260D-404B-947B-BC6E96296147}"/>
              </a:ext>
            </a:extLst>
          </p:cNvPr>
          <p:cNvSpPr txBox="1"/>
          <p:nvPr/>
        </p:nvSpPr>
        <p:spPr>
          <a:xfrm>
            <a:off x="4819351" y="1699281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3</a:t>
            </a:r>
            <a:endParaRPr lang="es-CO" sz="3200" b="1"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FADBD521-180E-45B5-92C0-3E360905843E}"/>
              </a:ext>
            </a:extLst>
          </p:cNvPr>
          <p:cNvGrpSpPr/>
          <p:nvPr/>
        </p:nvGrpSpPr>
        <p:grpSpPr>
          <a:xfrm>
            <a:off x="4304202" y="2488989"/>
            <a:ext cx="514569" cy="618571"/>
            <a:chOff x="0" y="0"/>
            <a:chExt cx="2534195" cy="3474720"/>
          </a:xfrm>
        </p:grpSpPr>
        <p:sp>
          <p:nvSpPr>
            <p:cNvPr id="58" name="Rectángulo redondeado 45">
              <a:extLst>
                <a:ext uri="{FF2B5EF4-FFF2-40B4-BE49-F238E27FC236}">
                  <a16:creationId xmlns:a16="http://schemas.microsoft.com/office/drawing/2014/main" id="{8FA336BE-6562-410D-A32F-2E2500AF4606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59" name="Picture 8" descr="https://static.thenounproject.com/png/1026367-200.png">
              <a:extLst>
                <a:ext uri="{FF2B5EF4-FFF2-40B4-BE49-F238E27FC236}">
                  <a16:creationId xmlns:a16="http://schemas.microsoft.com/office/drawing/2014/main" id="{4132DB18-399A-45AA-A922-6C6BBA1BD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483327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CuadroTexto 12">
              <a:extLst>
                <a:ext uri="{FF2B5EF4-FFF2-40B4-BE49-F238E27FC236}">
                  <a16:creationId xmlns:a16="http://schemas.microsoft.com/office/drawing/2014/main" id="{79EE5B27-5F64-416A-9EC5-C828032EA7FC}"/>
                </a:ext>
              </a:extLst>
            </p:cNvPr>
            <p:cNvSpPr txBox="1"/>
            <p:nvPr/>
          </p:nvSpPr>
          <p:spPr>
            <a:xfrm>
              <a:off x="1737531" y="2700690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4069E4E-7A47-4949-AF5F-B10F490E611C}"/>
              </a:ext>
            </a:extLst>
          </p:cNvPr>
          <p:cNvSpPr txBox="1"/>
          <p:nvPr/>
        </p:nvSpPr>
        <p:spPr>
          <a:xfrm>
            <a:off x="4830923" y="2501757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4D6F6416-CB75-466A-95D0-E60C46B897A9}"/>
              </a:ext>
            </a:extLst>
          </p:cNvPr>
          <p:cNvGrpSpPr/>
          <p:nvPr/>
        </p:nvGrpSpPr>
        <p:grpSpPr>
          <a:xfrm>
            <a:off x="7514129" y="1153091"/>
            <a:ext cx="535339" cy="618571"/>
            <a:chOff x="0" y="0"/>
            <a:chExt cx="2534195" cy="3474720"/>
          </a:xfrm>
        </p:grpSpPr>
        <p:sp>
          <p:nvSpPr>
            <p:cNvPr id="63" name="Rectángulo redondeado 41">
              <a:extLst>
                <a:ext uri="{FF2B5EF4-FFF2-40B4-BE49-F238E27FC236}">
                  <a16:creationId xmlns:a16="http://schemas.microsoft.com/office/drawing/2014/main" id="{651F47E5-3492-4299-ADFA-378F17262246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64" name="Picture 10" descr="https://static.thenounproject.com/png/1547331-200.png">
              <a:extLst>
                <a:ext uri="{FF2B5EF4-FFF2-40B4-BE49-F238E27FC236}">
                  <a16:creationId xmlns:a16="http://schemas.microsoft.com/office/drawing/2014/main" id="{C0CC9C79-68A5-4C13-AD82-EB6BC2821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40" y="471409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CuadroTexto 15">
              <a:extLst>
                <a:ext uri="{FF2B5EF4-FFF2-40B4-BE49-F238E27FC236}">
                  <a16:creationId xmlns:a16="http://schemas.microsoft.com/office/drawing/2014/main" id="{11A86723-906F-44A3-BF29-827B60E8A455}"/>
                </a:ext>
              </a:extLst>
            </p:cNvPr>
            <p:cNvSpPr txBox="1"/>
            <p:nvPr/>
          </p:nvSpPr>
          <p:spPr>
            <a:xfrm>
              <a:off x="1815609" y="2694732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66" name="CuadroTexto 65">
            <a:extLst>
              <a:ext uri="{FF2B5EF4-FFF2-40B4-BE49-F238E27FC236}">
                <a16:creationId xmlns:a16="http://schemas.microsoft.com/office/drawing/2014/main" id="{6F0F03C6-5492-4DEE-A96F-CB0592C14568}"/>
              </a:ext>
            </a:extLst>
          </p:cNvPr>
          <p:cNvSpPr txBox="1"/>
          <p:nvPr/>
        </p:nvSpPr>
        <p:spPr>
          <a:xfrm>
            <a:off x="8076981" y="1084525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637825F9-79D6-47B7-9407-7596A7468EB8}"/>
              </a:ext>
            </a:extLst>
          </p:cNvPr>
          <p:cNvGrpSpPr/>
          <p:nvPr/>
        </p:nvGrpSpPr>
        <p:grpSpPr>
          <a:xfrm>
            <a:off x="5932756" y="1104606"/>
            <a:ext cx="505951" cy="582449"/>
            <a:chOff x="0" y="0"/>
            <a:chExt cx="2534195" cy="3474720"/>
          </a:xfrm>
        </p:grpSpPr>
        <p:sp>
          <p:nvSpPr>
            <p:cNvPr id="68" name="Rectángulo redondeado 37">
              <a:extLst>
                <a:ext uri="{FF2B5EF4-FFF2-40B4-BE49-F238E27FC236}">
                  <a16:creationId xmlns:a16="http://schemas.microsoft.com/office/drawing/2014/main" id="{00438511-1732-4B6F-A9B5-E004B47D77FE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69" name="Picture 2" descr="https://static.thenounproject.com/png/745379-200.png">
              <a:extLst>
                <a:ext uri="{FF2B5EF4-FFF2-40B4-BE49-F238E27FC236}">
                  <a16:creationId xmlns:a16="http://schemas.microsoft.com/office/drawing/2014/main" id="{0DAFF578-D6BE-4C8B-9CD7-08AE88C9E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666723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uadroTexto 7">
              <a:extLst>
                <a:ext uri="{FF2B5EF4-FFF2-40B4-BE49-F238E27FC236}">
                  <a16:creationId xmlns:a16="http://schemas.microsoft.com/office/drawing/2014/main" id="{F3A9A20A-BD3C-4875-A108-EB4E0A214644}"/>
                </a:ext>
              </a:extLst>
            </p:cNvPr>
            <p:cNvSpPr txBox="1"/>
            <p:nvPr/>
          </p:nvSpPr>
          <p:spPr>
            <a:xfrm>
              <a:off x="1621100" y="2635893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611E3341-31BF-48FD-9179-761CA365B7C6}"/>
              </a:ext>
            </a:extLst>
          </p:cNvPr>
          <p:cNvSpPr txBox="1"/>
          <p:nvPr/>
        </p:nvSpPr>
        <p:spPr>
          <a:xfrm>
            <a:off x="6454708" y="1083639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C0611EE8-6CE2-4189-B29B-8B068302ECDF}"/>
              </a:ext>
            </a:extLst>
          </p:cNvPr>
          <p:cNvGrpSpPr/>
          <p:nvPr/>
        </p:nvGrpSpPr>
        <p:grpSpPr>
          <a:xfrm>
            <a:off x="5948757" y="1780173"/>
            <a:ext cx="505951" cy="584775"/>
            <a:chOff x="0" y="0"/>
            <a:chExt cx="2534195" cy="3474720"/>
          </a:xfrm>
        </p:grpSpPr>
        <p:sp>
          <p:nvSpPr>
            <p:cNvPr id="73" name="Rectángulo redondeado 33">
              <a:extLst>
                <a:ext uri="{FF2B5EF4-FFF2-40B4-BE49-F238E27FC236}">
                  <a16:creationId xmlns:a16="http://schemas.microsoft.com/office/drawing/2014/main" id="{6FFA0892-FFBB-4BDB-9E5A-4A49B970FFF5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74" name="Picture 4" descr="https://static.thenounproject.com/png/1348506-200.png">
              <a:extLst>
                <a:ext uri="{FF2B5EF4-FFF2-40B4-BE49-F238E27FC236}">
                  <a16:creationId xmlns:a16="http://schemas.microsoft.com/office/drawing/2014/main" id="{7C96F899-3519-4692-90A1-B0E774CCB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666723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CuadroTexto 8">
              <a:extLst>
                <a:ext uri="{FF2B5EF4-FFF2-40B4-BE49-F238E27FC236}">
                  <a16:creationId xmlns:a16="http://schemas.microsoft.com/office/drawing/2014/main" id="{857A6022-03FA-4C9B-A3C2-96F06E57F8CD}"/>
                </a:ext>
              </a:extLst>
            </p:cNvPr>
            <p:cNvSpPr txBox="1"/>
            <p:nvPr/>
          </p:nvSpPr>
          <p:spPr>
            <a:xfrm>
              <a:off x="1541840" y="2650100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7C5FC1C-AE4C-4544-AF18-24086CA197DC}"/>
              </a:ext>
            </a:extLst>
          </p:cNvPr>
          <p:cNvSpPr txBox="1"/>
          <p:nvPr/>
        </p:nvSpPr>
        <p:spPr>
          <a:xfrm>
            <a:off x="6454708" y="1752932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48D7D1A-29B6-413F-AE95-04D42DF2432A}"/>
              </a:ext>
            </a:extLst>
          </p:cNvPr>
          <p:cNvSpPr txBox="1"/>
          <p:nvPr/>
        </p:nvSpPr>
        <p:spPr>
          <a:xfrm>
            <a:off x="6531607" y="2437075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C0898BF8-A24D-4A46-8A48-223A3E80E4EC}"/>
              </a:ext>
            </a:extLst>
          </p:cNvPr>
          <p:cNvGrpSpPr/>
          <p:nvPr/>
        </p:nvGrpSpPr>
        <p:grpSpPr>
          <a:xfrm>
            <a:off x="5948757" y="2468325"/>
            <a:ext cx="543957" cy="618571"/>
            <a:chOff x="0" y="0"/>
            <a:chExt cx="2533650" cy="3474720"/>
          </a:xfrm>
        </p:grpSpPr>
        <p:grpSp>
          <p:nvGrpSpPr>
            <p:cNvPr id="79" name="Grupo 78">
              <a:extLst>
                <a:ext uri="{FF2B5EF4-FFF2-40B4-BE49-F238E27FC236}">
                  <a16:creationId xmlns:a16="http://schemas.microsoft.com/office/drawing/2014/main" id="{E6B2D1CF-866E-4E55-A5FF-9A278111535F}"/>
                </a:ext>
              </a:extLst>
            </p:cNvPr>
            <p:cNvGrpSpPr/>
            <p:nvPr/>
          </p:nvGrpSpPr>
          <p:grpSpPr>
            <a:xfrm>
              <a:off x="0" y="0"/>
              <a:ext cx="2533650" cy="3474720"/>
              <a:chOff x="0" y="0"/>
              <a:chExt cx="2534195" cy="3474720"/>
            </a:xfrm>
          </p:grpSpPr>
          <p:sp>
            <p:nvSpPr>
              <p:cNvPr id="81" name="Rectángulo redondeado 53">
                <a:extLst>
                  <a:ext uri="{FF2B5EF4-FFF2-40B4-BE49-F238E27FC236}">
                    <a16:creationId xmlns:a16="http://schemas.microsoft.com/office/drawing/2014/main" id="{8C2AECDE-9BBD-4882-A0B7-8A902181BDF7}"/>
                  </a:ext>
                </a:extLst>
              </p:cNvPr>
              <p:cNvSpPr/>
              <p:nvPr/>
            </p:nvSpPr>
            <p:spPr>
              <a:xfrm>
                <a:off x="0" y="0"/>
                <a:ext cx="2534195" cy="34747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s-CO"/>
              </a:p>
            </p:txBody>
          </p:sp>
          <p:sp>
            <p:nvSpPr>
              <p:cNvPr id="82" name="CuadroTexto 4">
                <a:extLst>
                  <a:ext uri="{FF2B5EF4-FFF2-40B4-BE49-F238E27FC236}">
                    <a16:creationId xmlns:a16="http://schemas.microsoft.com/office/drawing/2014/main" id="{45D73701-D958-407F-B07B-DCEEC0082260}"/>
                  </a:ext>
                </a:extLst>
              </p:cNvPr>
              <p:cNvSpPr txBox="1"/>
              <p:nvPr/>
            </p:nvSpPr>
            <p:spPr>
              <a:xfrm>
                <a:off x="1567109" y="2700691"/>
                <a:ext cx="221663" cy="266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s-CO" sz="12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pic>
          <p:nvPicPr>
            <p:cNvPr id="80" name="Picture 2" descr="Resultado de imagen para icono carretera">
              <a:extLst>
                <a:ext uri="{FF2B5EF4-FFF2-40B4-BE49-F238E27FC236}">
                  <a16:creationId xmlns:a16="http://schemas.microsoft.com/office/drawing/2014/main" id="{712B3FB6-A561-4CFB-9D0A-82D1B3159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49" y="707611"/>
              <a:ext cx="1932609" cy="1932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CuadroTexto 82">
            <a:extLst>
              <a:ext uri="{FF2B5EF4-FFF2-40B4-BE49-F238E27FC236}">
                <a16:creationId xmlns:a16="http://schemas.microsoft.com/office/drawing/2014/main" id="{8838841C-0BC1-4BCC-B965-0C44ED29CF96}"/>
              </a:ext>
            </a:extLst>
          </p:cNvPr>
          <p:cNvSpPr txBox="1"/>
          <p:nvPr/>
        </p:nvSpPr>
        <p:spPr>
          <a:xfrm>
            <a:off x="258103" y="3540612"/>
            <a:ext cx="3716998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país decide construir una nueva ciudad secundaria debido a la sobrepoblación de la ciudad Capital.</a:t>
            </a:r>
          </a:p>
          <a:p>
            <a:pPr algn="just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objetivo de la ciudad es albergar a personas millennials que desean vivir en ambientes mas tranquilos y que puedan desplazarse a la ciudad capital a sus trabajos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6831EE1F-C56D-4DA4-A440-8C1A26D5F24B}"/>
              </a:ext>
            </a:extLst>
          </p:cNvPr>
          <p:cNvSpPr txBox="1"/>
          <p:nvPr/>
        </p:nvSpPr>
        <p:spPr>
          <a:xfrm>
            <a:off x="4472808" y="3371065"/>
            <a:ext cx="356702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Consideraciones</a:t>
            </a:r>
          </a:p>
          <a:p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presupuesto es limitado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Contamos con 4 Mil Logómetros Cuadrados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máximo de Entrega 30 Min  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2" descr="Resultado de imagen para city lego">
            <a:extLst>
              <a:ext uri="{FF2B5EF4-FFF2-40B4-BE49-F238E27FC236}">
                <a16:creationId xmlns:a16="http://schemas.microsoft.com/office/drawing/2014/main" id="{B6A9E0B4-6118-418C-9068-48610F2F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8620">
            <a:off x="447778" y="1252729"/>
            <a:ext cx="3227559" cy="207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esultado de imagen para legos">
            <a:extLst>
              <a:ext uri="{FF2B5EF4-FFF2-40B4-BE49-F238E27FC236}">
                <a16:creationId xmlns:a16="http://schemas.microsoft.com/office/drawing/2014/main" id="{338FF5F6-2C7C-423D-ACF1-DC21C387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5" b="93966" l="10000" r="90000">
                        <a14:foregroundMark x1="40000" y1="47414" x2="55714" y2="46839"/>
                        <a14:foregroundMark x1="55714" y1="46839" x2="59143" y2="46839"/>
                        <a14:foregroundMark x1="42857" y1="42529" x2="65000" y2="51437"/>
                        <a14:foregroundMark x1="38000" y1="41954" x2="59571" y2="51149"/>
                        <a14:foregroundMark x1="59571" y1="51149" x2="59857" y2="51149"/>
                        <a14:foregroundMark x1="44429" y1="29885" x2="46857" y2="63218"/>
                        <a14:foregroundMark x1="38571" y1="39080" x2="44429" y2="48276"/>
                        <a14:foregroundMark x1="44429" y1="48276" x2="60000" y2="55747"/>
                        <a14:foregroundMark x1="37143" y1="93391" x2="46714" y2="93966"/>
                        <a14:foregroundMark x1="42571" y1="10345" x2="48571" y2="4885"/>
                        <a14:foregroundMark x1="48571" y1="4885" x2="58143" y2="8621"/>
                        <a14:foregroundMark x1="54429" y1="29023" x2="47000" y2="56034"/>
                        <a14:foregroundMark x1="47000" y1="56034" x2="46857" y2="57471"/>
                        <a14:foregroundMark x1="55000" y1="48276" x2="42857" y2="50862"/>
                        <a14:foregroundMark x1="58429" y1="48276" x2="36714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747" y="784143"/>
            <a:ext cx="2082309" cy="103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02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304023" y="125140"/>
            <a:ext cx="4770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Roles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0884C60-EFB6-44E1-BF3B-9EA89043CA6A}"/>
              </a:ext>
            </a:extLst>
          </p:cNvPr>
          <p:cNvGrpSpPr/>
          <p:nvPr/>
        </p:nvGrpSpPr>
        <p:grpSpPr>
          <a:xfrm>
            <a:off x="832204" y="1188886"/>
            <a:ext cx="2271392" cy="2907489"/>
            <a:chOff x="356387" y="1188886"/>
            <a:chExt cx="2347056" cy="304518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840DB452-E68A-48EE-AA78-D6701461E700}"/>
                </a:ext>
              </a:extLst>
            </p:cNvPr>
            <p:cNvGrpSpPr/>
            <p:nvPr/>
          </p:nvGrpSpPr>
          <p:grpSpPr>
            <a:xfrm>
              <a:off x="356387" y="1188886"/>
              <a:ext cx="2347056" cy="3045184"/>
              <a:chOff x="0" y="0"/>
              <a:chExt cx="2078182" cy="2763982"/>
            </a:xfrm>
          </p:grpSpPr>
          <p:sp>
            <p:nvSpPr>
              <p:cNvPr id="17" name="Rectángulo redondeado 56">
                <a:extLst>
                  <a:ext uri="{FF2B5EF4-FFF2-40B4-BE49-F238E27FC236}">
                    <a16:creationId xmlns:a16="http://schemas.microsoft.com/office/drawing/2014/main" id="{670C0525-A937-45D1-9702-DFC484B661E3}"/>
                  </a:ext>
                </a:extLst>
              </p:cNvPr>
              <p:cNvSpPr/>
              <p:nvPr/>
            </p:nvSpPr>
            <p:spPr>
              <a:xfrm>
                <a:off x="0" y="0"/>
                <a:ext cx="2078182" cy="2763982"/>
              </a:xfrm>
              <a:prstGeom prst="roundRect">
                <a:avLst/>
              </a:prstGeom>
              <a:ln w="38100">
                <a:solidFill>
                  <a:srgbClr val="E83B9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s-CO" sz="1100" dirty="0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Cuadro de texto 2">
                <a:extLst>
                  <a:ext uri="{FF2B5EF4-FFF2-40B4-BE49-F238E27FC236}">
                    <a16:creationId xmlns:a16="http://schemas.microsoft.com/office/drawing/2014/main" id="{37C47F03-711A-4C33-8E02-13FDC952F4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64" y="2254827"/>
                <a:ext cx="2035810" cy="384175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2000" b="1">
                    <a:solidFill>
                      <a:srgbClr val="7F2D82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Arquitecto</a:t>
                </a:r>
                <a:endParaRPr lang="es-CO" sz="1100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Imagen 18" descr="Imagen relacionada">
              <a:extLst>
                <a:ext uri="{FF2B5EF4-FFF2-40B4-BE49-F238E27FC236}">
                  <a16:creationId xmlns:a16="http://schemas.microsoft.com/office/drawing/2014/main" id="{84C49F9F-3235-4297-9B05-35AE0E7E98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01" y="1994259"/>
              <a:ext cx="1246592" cy="1290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90B04EC-8601-4CD3-A8D2-AC2BEC6524CE}"/>
              </a:ext>
            </a:extLst>
          </p:cNvPr>
          <p:cNvGrpSpPr/>
          <p:nvPr/>
        </p:nvGrpSpPr>
        <p:grpSpPr>
          <a:xfrm>
            <a:off x="3443642" y="1188886"/>
            <a:ext cx="2271392" cy="2907489"/>
            <a:chOff x="0" y="0"/>
            <a:chExt cx="2078182" cy="2763982"/>
          </a:xfrm>
        </p:grpSpPr>
        <p:sp>
          <p:nvSpPr>
            <p:cNvPr id="21" name="Rectángulo redondeado 13">
              <a:extLst>
                <a:ext uri="{FF2B5EF4-FFF2-40B4-BE49-F238E27FC236}">
                  <a16:creationId xmlns:a16="http://schemas.microsoft.com/office/drawing/2014/main" id="{31F5DE2F-9231-4C3D-B726-E1AD2FB8B0B2}"/>
                </a:ext>
              </a:extLst>
            </p:cNvPr>
            <p:cNvSpPr/>
            <p:nvPr/>
          </p:nvSpPr>
          <p:spPr>
            <a:xfrm>
              <a:off x="0" y="0"/>
              <a:ext cx="2078182" cy="2763982"/>
            </a:xfrm>
            <a:prstGeom prst="roundRect">
              <a:avLst/>
            </a:prstGeom>
            <a:ln w="38100">
              <a:solidFill>
                <a:srgbClr val="E83B9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CO" sz="1100">
                <a:solidFill>
                  <a:srgbClr val="7F2D8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adro de texto 2">
              <a:extLst>
                <a:ext uri="{FF2B5EF4-FFF2-40B4-BE49-F238E27FC236}">
                  <a16:creationId xmlns:a16="http://schemas.microsoft.com/office/drawing/2014/main" id="{083B162F-A0E5-47C6-8AA3-92FCAF71F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4" y="2254827"/>
              <a:ext cx="2035810" cy="38417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CO" sz="2000" b="1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Equipo</a:t>
              </a:r>
              <a:endParaRPr lang="es-CO" sz="1100">
                <a:solidFill>
                  <a:srgbClr val="7F2D8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Imagen 22" descr="Imagen relacionada">
            <a:extLst>
              <a:ext uri="{FF2B5EF4-FFF2-40B4-BE49-F238E27FC236}">
                <a16:creationId xmlns:a16="http://schemas.microsoft.com/office/drawing/2014/main" id="{D85AD373-B0D3-4E9F-ACB0-8609988DA64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120" y="1952030"/>
            <a:ext cx="1165611" cy="119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57AC90F0-FCDB-4FE7-9ED1-EF6A6A02B640}"/>
              </a:ext>
            </a:extLst>
          </p:cNvPr>
          <p:cNvGrpSpPr/>
          <p:nvPr/>
        </p:nvGrpSpPr>
        <p:grpSpPr>
          <a:xfrm>
            <a:off x="6078425" y="1188886"/>
            <a:ext cx="2271392" cy="2907489"/>
            <a:chOff x="0" y="0"/>
            <a:chExt cx="2078182" cy="2763982"/>
          </a:xfrm>
        </p:grpSpPr>
        <p:sp>
          <p:nvSpPr>
            <p:cNvPr id="25" name="Rectángulo redondeado 8">
              <a:extLst>
                <a:ext uri="{FF2B5EF4-FFF2-40B4-BE49-F238E27FC236}">
                  <a16:creationId xmlns:a16="http://schemas.microsoft.com/office/drawing/2014/main" id="{4DCF92BD-D466-421E-B595-275C6D19BA0C}"/>
                </a:ext>
              </a:extLst>
            </p:cNvPr>
            <p:cNvSpPr/>
            <p:nvPr/>
          </p:nvSpPr>
          <p:spPr>
            <a:xfrm>
              <a:off x="0" y="0"/>
              <a:ext cx="2078182" cy="2763982"/>
            </a:xfrm>
            <a:prstGeom prst="roundRect">
              <a:avLst/>
            </a:prstGeom>
            <a:ln w="38100">
              <a:solidFill>
                <a:srgbClr val="E83B9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adro de texto 2">
              <a:extLst>
                <a:ext uri="{FF2B5EF4-FFF2-40B4-BE49-F238E27FC236}">
                  <a16:creationId xmlns:a16="http://schemas.microsoft.com/office/drawing/2014/main" id="{C9D38236-72BC-4228-829F-B706BDAD3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4" y="2254827"/>
              <a:ext cx="2035810" cy="38417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CO" sz="2000" b="1" dirty="0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Validador</a:t>
              </a:r>
              <a:endParaRPr lang="es-CO" sz="1100" dirty="0">
                <a:solidFill>
                  <a:srgbClr val="7F2D8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Imagen 26" descr="Resultado de imagen para validate icon">
            <a:extLst>
              <a:ext uri="{FF2B5EF4-FFF2-40B4-BE49-F238E27FC236}">
                <a16:creationId xmlns:a16="http://schemas.microsoft.com/office/drawing/2014/main" id="{DC73D631-28A1-4A82-BB39-8D659A3B667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60" y="1952031"/>
            <a:ext cx="900208" cy="1051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034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sultado de imagen para city lego">
            <a:extLst>
              <a:ext uri="{FF2B5EF4-FFF2-40B4-BE49-F238E27FC236}">
                <a16:creationId xmlns:a16="http://schemas.microsoft.com/office/drawing/2014/main" id="{D693F4C1-9EA8-4D2D-9A84-D40C26DAC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8620">
            <a:off x="213629" y="1697033"/>
            <a:ext cx="3227559" cy="207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legos">
            <a:extLst>
              <a:ext uri="{FF2B5EF4-FFF2-40B4-BE49-F238E27FC236}">
                <a16:creationId xmlns:a16="http://schemas.microsoft.com/office/drawing/2014/main" id="{4807EF5C-2BB2-4D3A-9621-072EE16CE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5" b="93966" l="10000" r="90000">
                        <a14:foregroundMark x1="40000" y1="47414" x2="55714" y2="46839"/>
                        <a14:foregroundMark x1="55714" y1="46839" x2="59143" y2="46839"/>
                        <a14:foregroundMark x1="42857" y1="42529" x2="65000" y2="51437"/>
                        <a14:foregroundMark x1="38000" y1="41954" x2="59571" y2="51149"/>
                        <a14:foregroundMark x1="59571" y1="51149" x2="59857" y2="51149"/>
                        <a14:foregroundMark x1="44429" y1="29885" x2="46857" y2="63218"/>
                        <a14:foregroundMark x1="38571" y1="39080" x2="44429" y2="48276"/>
                        <a14:foregroundMark x1="44429" y1="48276" x2="60000" y2="55747"/>
                        <a14:foregroundMark x1="37143" y1="93391" x2="46714" y2="93966"/>
                        <a14:foregroundMark x1="42571" y1="10345" x2="48571" y2="4885"/>
                        <a14:foregroundMark x1="48571" y1="4885" x2="58143" y2="8621"/>
                        <a14:foregroundMark x1="54429" y1="29023" x2="47000" y2="56034"/>
                        <a14:foregroundMark x1="47000" y1="56034" x2="46857" y2="57471"/>
                        <a14:foregroundMark x1="55000" y1="48276" x2="42857" y2="50862"/>
                        <a14:foregroundMark x1="58429" y1="48276" x2="36714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80" y="3223841"/>
            <a:ext cx="3051970" cy="151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F6CF2B2-DE8B-42DD-86FA-19BC76DEB46C}"/>
              </a:ext>
            </a:extLst>
          </p:cNvPr>
          <p:cNvSpPr txBox="1"/>
          <p:nvPr/>
        </p:nvSpPr>
        <p:spPr>
          <a:xfrm>
            <a:off x="3931990" y="4055981"/>
            <a:ext cx="169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30 MIN</a:t>
            </a:r>
          </a:p>
        </p:txBody>
      </p:sp>
      <p:sp>
        <p:nvSpPr>
          <p:cNvPr id="12" name="Rectángulo redondeado 6">
            <a:extLst>
              <a:ext uri="{FF2B5EF4-FFF2-40B4-BE49-F238E27FC236}">
                <a16:creationId xmlns:a16="http://schemas.microsoft.com/office/drawing/2014/main" id="{196F9068-AE0D-49D4-9DB4-7904FDF71F0D}"/>
              </a:ext>
            </a:extLst>
          </p:cNvPr>
          <p:cNvSpPr/>
          <p:nvPr/>
        </p:nvSpPr>
        <p:spPr>
          <a:xfrm>
            <a:off x="3562350" y="1216294"/>
            <a:ext cx="2380156" cy="1803747"/>
          </a:xfrm>
          <a:prstGeom prst="roundRect">
            <a:avLst/>
          </a:prstGeom>
          <a:solidFill>
            <a:schemeClr val="lt1">
              <a:alpha val="61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defTabSz="685783">
              <a:defRPr/>
            </a:pPr>
            <a:r>
              <a:rPr lang="es-CO" sz="20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Tradicional</a:t>
            </a:r>
          </a:p>
          <a:p>
            <a:pPr defTabSz="685783"/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 - Diseño</a:t>
            </a:r>
          </a:p>
          <a:p>
            <a:pPr defTabSz="685783"/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min – Construcción</a:t>
            </a:r>
          </a:p>
          <a:p>
            <a:pPr defTabSz="685783"/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 – Validación</a:t>
            </a:r>
          </a:p>
          <a:p>
            <a:pPr defTabSz="685783"/>
            <a:r>
              <a:rPr lang="es-ES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- Producción</a:t>
            </a:r>
          </a:p>
        </p:txBody>
      </p:sp>
      <p:sp>
        <p:nvSpPr>
          <p:cNvPr id="13" name="Rectángulo redondeado 13">
            <a:extLst>
              <a:ext uri="{FF2B5EF4-FFF2-40B4-BE49-F238E27FC236}">
                <a16:creationId xmlns:a16="http://schemas.microsoft.com/office/drawing/2014/main" id="{53650AD5-7B72-4473-B13B-A38DB1301CC9}"/>
              </a:ext>
            </a:extLst>
          </p:cNvPr>
          <p:cNvSpPr/>
          <p:nvPr/>
        </p:nvSpPr>
        <p:spPr>
          <a:xfrm>
            <a:off x="6053669" y="1160986"/>
            <a:ext cx="2932421" cy="2737349"/>
          </a:xfrm>
          <a:prstGeom prst="roundRect">
            <a:avLst/>
          </a:prstGeom>
          <a:ln>
            <a:solidFill>
              <a:srgbClr val="26478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defTabSz="685783">
              <a:defRPr/>
            </a:pPr>
            <a:r>
              <a:rPr lang="es-CO" sz="20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Ágil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min - Diseño Inicial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min-Construcción (IT1)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min-Validación /</a:t>
            </a:r>
            <a:r>
              <a:rPr lang="es-CO" sz="14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Producción</a:t>
            </a:r>
            <a:endParaRPr lang="es-CO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min-Retrospectiva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min-Construcción (IT2)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min-Validación / </a:t>
            </a:r>
            <a:r>
              <a:rPr lang="es-CO" sz="14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Producción</a:t>
            </a:r>
            <a:endParaRPr lang="es-CO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min-Retrospectiva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min-Construcción (IT3)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min-Validación / </a:t>
            </a:r>
            <a:r>
              <a:rPr lang="es-CO" sz="14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Producción</a:t>
            </a:r>
            <a:endParaRPr lang="es-CO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799ABBD-DFD7-4890-B272-52BAE375B21D}"/>
              </a:ext>
            </a:extLst>
          </p:cNvPr>
          <p:cNvGrpSpPr/>
          <p:nvPr/>
        </p:nvGrpSpPr>
        <p:grpSpPr>
          <a:xfrm>
            <a:off x="4381684" y="3216721"/>
            <a:ext cx="792102" cy="792102"/>
            <a:chOff x="5795783" y="3554788"/>
            <a:chExt cx="1056136" cy="1056136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47710B6-2897-4902-A3AA-C1086988A94F}"/>
                </a:ext>
              </a:extLst>
            </p:cNvPr>
            <p:cNvSpPr/>
            <p:nvPr/>
          </p:nvSpPr>
          <p:spPr>
            <a:xfrm>
              <a:off x="5914018" y="3621202"/>
              <a:ext cx="841624" cy="920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" name="Imagen 2" descr="Imagen que contiene objeto&#10;&#10;Descripción generada con confianza muy alta">
              <a:extLst>
                <a:ext uri="{FF2B5EF4-FFF2-40B4-BE49-F238E27FC236}">
                  <a16:creationId xmlns:a16="http://schemas.microsoft.com/office/drawing/2014/main" id="{1A5FA067-0C18-497A-89C8-561F2A926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783" y="3554788"/>
              <a:ext cx="1056136" cy="1056136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2C84C0B4-5351-4272-912A-21A74AC10FAB}"/>
              </a:ext>
            </a:extLst>
          </p:cNvPr>
          <p:cNvSpPr txBox="1">
            <a:spLocks/>
          </p:cNvSpPr>
          <p:nvPr/>
        </p:nvSpPr>
        <p:spPr>
          <a:xfrm>
            <a:off x="3829106" y="164074"/>
            <a:ext cx="5137905" cy="6848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685800"/>
            <a:r>
              <a:rPr lang="es-ES" sz="21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Dinámica</a:t>
            </a:r>
          </a:p>
          <a:p>
            <a:pPr algn="r" defTabSz="685800"/>
            <a:r>
              <a:rPr lang="es-ES" sz="21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Ágil y Tradicional</a:t>
            </a:r>
            <a:endParaRPr lang="en-US" sz="21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826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042610" y="93645"/>
            <a:ext cx="4944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pensamos en </a:t>
            </a:r>
            <a:r>
              <a:rPr lang="es-ES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Experian</a:t>
            </a: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acerca de Agile?</a:t>
            </a:r>
            <a:endParaRPr lang="en-US" sz="2400" b="1" dirty="0">
              <a:solidFill>
                <a:srgbClr val="095195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007049-E91D-417E-89D4-66A99FAF8571}"/>
              </a:ext>
            </a:extLst>
          </p:cNvPr>
          <p:cNvSpPr txBox="1"/>
          <p:nvPr/>
        </p:nvSpPr>
        <p:spPr>
          <a:xfrm>
            <a:off x="3387173" y="2106223"/>
            <a:ext cx="182171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Video equipo Experian</a:t>
            </a:r>
          </a:p>
          <a:p>
            <a:r>
              <a:rPr lang="es-ES" dirty="0"/>
              <a:t>Decisor</a:t>
            </a:r>
          </a:p>
          <a:p>
            <a:r>
              <a:rPr lang="es-ES" dirty="0"/>
              <a:t>SGID</a:t>
            </a:r>
          </a:p>
          <a:p>
            <a:r>
              <a:rPr lang="es-ES" dirty="0"/>
              <a:t>Facturación Electrónica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263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6355179" y="624641"/>
            <a:ext cx="2528261" cy="492443"/>
            <a:chOff x="6495493" y="1505659"/>
            <a:chExt cx="2528261" cy="492442"/>
          </a:xfrm>
        </p:grpSpPr>
        <p:pic>
          <p:nvPicPr>
            <p:cNvPr id="9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>
              <a:off x="6836937" y="1505659"/>
              <a:ext cx="218681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erbermeo@stefanini.com</a:t>
              </a:r>
            </a:p>
            <a:p>
              <a:pPr defTabSz="685783">
                <a:defRPr/>
              </a:pPr>
              <a:r>
                <a:rPr lang="es-CO" sz="1200" i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Erwin.ome@experian.com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3F8A949-DB7E-42CE-B7AD-54C754B62110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914378">
              <a:defRPr/>
            </a:pP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 Ome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3964518-0B5D-42ED-A282-3FC372A68C05}"/>
              </a:ext>
            </a:extLst>
          </p:cNvPr>
          <p:cNvSpPr/>
          <p:nvPr/>
        </p:nvSpPr>
        <p:spPr>
          <a:xfrm>
            <a:off x="221776" y="1279479"/>
            <a:ext cx="8700448" cy="3019567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4E06319-0800-4BF1-85D9-6F90572B799E}"/>
              </a:ext>
            </a:extLst>
          </p:cNvPr>
          <p:cNvSpPr/>
          <p:nvPr/>
        </p:nvSpPr>
        <p:spPr>
          <a:xfrm>
            <a:off x="332158" y="1360459"/>
            <a:ext cx="1418168" cy="132509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t="-4000" r="-14000" b="-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2" descr="GrÃ¡fica alusiva al logo la GobernaciÃ³n de Antioquia">
            <a:extLst>
              <a:ext uri="{FF2B5EF4-FFF2-40B4-BE49-F238E27FC236}">
                <a16:creationId xmlns:a16="http://schemas.microsoft.com/office/drawing/2014/main" id="{F707D93C-CD2F-4537-8589-3001B2CEB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02" y="1515647"/>
            <a:ext cx="1667276" cy="9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01FEAED-0EAE-4356-80D9-CE90420CB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8" y="2788769"/>
            <a:ext cx="2044444" cy="698413"/>
          </a:xfrm>
          <a:prstGeom prst="rect">
            <a:avLst/>
          </a:prstGeom>
        </p:spPr>
      </p:pic>
      <p:pic>
        <p:nvPicPr>
          <p:cNvPr id="23" name="Picture 2" descr="https://agilescolombia.files.wordpress.com/2012/06/headerac21.png">
            <a:extLst>
              <a:ext uri="{FF2B5EF4-FFF2-40B4-BE49-F238E27FC236}">
                <a16:creationId xmlns:a16="http://schemas.microsoft.com/office/drawing/2014/main" id="{8F5D0783-20D2-4521-8D5D-07586843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46" y="3497417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B913B8D-A2C7-410B-A8AE-FF13E52C9B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42" y="2675319"/>
            <a:ext cx="3450619" cy="86265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3E9D7E1-FCD6-4AFB-9FB1-286475A2DF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94" y="1780080"/>
            <a:ext cx="2958730" cy="54603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7D84D87-0682-4C0C-8683-C8FFE0D30F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30" y="1517954"/>
            <a:ext cx="2040655" cy="85603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729612E-659D-486A-8F8A-2130F0E9BA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4" r="22388"/>
          <a:stretch/>
        </p:blipFill>
        <p:spPr>
          <a:xfrm>
            <a:off x="6696623" y="2509894"/>
            <a:ext cx="1698855" cy="760014"/>
          </a:xfrm>
          <a:prstGeom prst="rect">
            <a:avLst/>
          </a:prstGeom>
        </p:spPr>
      </p:pic>
      <p:pic>
        <p:nvPicPr>
          <p:cNvPr id="28" name="Picture 2" descr="Resultado de imagen para seguro social">
            <a:extLst>
              <a:ext uri="{FF2B5EF4-FFF2-40B4-BE49-F238E27FC236}">
                <a16:creationId xmlns:a16="http://schemas.microsoft.com/office/drawing/2014/main" id="{407F442A-93E3-4A5C-AABA-B8ADFD33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752" y="3421077"/>
            <a:ext cx="1542596" cy="7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762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3" action="ppaction://hlinkfile"/>
          </p:cNvPr>
          <p:cNvSpPr/>
          <p:nvPr/>
        </p:nvSpPr>
        <p:spPr>
          <a:xfrm>
            <a:off x="5797741" y="166570"/>
            <a:ext cx="2694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Quick </a:t>
            </a:r>
            <a:r>
              <a:rPr kumimoji="0" lang="es-C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Wins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67" y="1114265"/>
            <a:ext cx="7096359" cy="3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71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3" action="ppaction://hlinkfile"/>
          </p:cNvPr>
          <p:cNvSpPr/>
          <p:nvPr/>
        </p:nvSpPr>
        <p:spPr>
          <a:xfrm>
            <a:off x="5797741" y="166570"/>
            <a:ext cx="2694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Quick </a:t>
            </a:r>
            <a:r>
              <a:rPr kumimoji="0" lang="es-C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Wins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49" y="1052401"/>
            <a:ext cx="7901101" cy="34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83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3" action="ppaction://hlinkfile"/>
          </p:cNvPr>
          <p:cNvSpPr/>
          <p:nvPr/>
        </p:nvSpPr>
        <p:spPr>
          <a:xfrm>
            <a:off x="5797741" y="166570"/>
            <a:ext cx="2694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Quick </a:t>
            </a:r>
            <a:r>
              <a:rPr kumimoji="0" lang="es-C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Wins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481" y="862183"/>
            <a:ext cx="6255038" cy="36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48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3" action="ppaction://hlinkfile"/>
          </p:cNvPr>
          <p:cNvSpPr/>
          <p:nvPr/>
        </p:nvSpPr>
        <p:spPr>
          <a:xfrm>
            <a:off x="5984559" y="195682"/>
            <a:ext cx="2694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Quick </a:t>
            </a:r>
            <a:r>
              <a:rPr kumimoji="0" lang="es-C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Wins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837445"/>
            <a:ext cx="5600700" cy="404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67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3" action="ppaction://hlinkfile"/>
          </p:cNvPr>
          <p:cNvSpPr/>
          <p:nvPr/>
        </p:nvSpPr>
        <p:spPr>
          <a:xfrm>
            <a:off x="4637492" y="195682"/>
            <a:ext cx="2694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Quick </a:t>
            </a:r>
            <a:r>
              <a:rPr kumimoji="0" lang="es-C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Wins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555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hlinkClick r:id="rId3" action="ppaction://hlinkfile"/>
          </p:cNvPr>
          <p:cNvSpPr/>
          <p:nvPr/>
        </p:nvSpPr>
        <p:spPr>
          <a:xfrm>
            <a:off x="4637492" y="195682"/>
            <a:ext cx="26941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600" b="1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Quick </a:t>
            </a:r>
            <a:r>
              <a:rPr kumimoji="0" lang="es-CO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Wins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E83B9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4798979" y="1713833"/>
            <a:ext cx="3651114" cy="2539431"/>
            <a:chOff x="4461754" y="1467399"/>
            <a:chExt cx="3651114" cy="2539431"/>
          </a:xfrm>
        </p:grpSpPr>
        <p:sp>
          <p:nvSpPr>
            <p:cNvPr id="7" name="Rectángulo 6"/>
            <p:cNvSpPr/>
            <p:nvPr/>
          </p:nvSpPr>
          <p:spPr>
            <a:xfrm>
              <a:off x="4461754" y="1467399"/>
              <a:ext cx="3651114" cy="2239349"/>
            </a:xfrm>
            <a:prstGeom prst="rect">
              <a:avLst/>
            </a:prstGeom>
            <a:solidFill>
              <a:srgbClr val="7F2D82"/>
            </a:solidFill>
            <a:ln>
              <a:solidFill>
                <a:srgbClr val="7F2D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4461754" y="3706748"/>
              <a:ext cx="3651114" cy="300082"/>
            </a:xfrm>
            <a:prstGeom prst="rect">
              <a:avLst/>
            </a:prstGeom>
            <a:solidFill>
              <a:srgbClr val="E83B91"/>
            </a:solidFill>
            <a:ln>
              <a:solidFill>
                <a:srgbClr val="7F2D82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Proveedor ST&amp;T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539399" y="1256121"/>
            <a:ext cx="3651114" cy="2539431"/>
            <a:chOff x="4461754" y="1467399"/>
            <a:chExt cx="3651114" cy="2539431"/>
          </a:xfrm>
        </p:grpSpPr>
        <p:sp>
          <p:nvSpPr>
            <p:cNvPr id="11" name="Rectángulo 10"/>
            <p:cNvSpPr/>
            <p:nvPr/>
          </p:nvSpPr>
          <p:spPr>
            <a:xfrm>
              <a:off x="4461754" y="1467399"/>
              <a:ext cx="3651114" cy="2239349"/>
            </a:xfrm>
            <a:prstGeom prst="rect">
              <a:avLst/>
            </a:prstGeom>
            <a:solidFill>
              <a:srgbClr val="7F2D82"/>
            </a:solidFill>
            <a:ln>
              <a:solidFill>
                <a:srgbClr val="7F2D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4461754" y="3706748"/>
              <a:ext cx="3651114" cy="300082"/>
            </a:xfrm>
            <a:prstGeom prst="rect">
              <a:avLst/>
            </a:prstGeom>
            <a:solidFill>
              <a:srgbClr val="E83B91"/>
            </a:solidFill>
            <a:ln>
              <a:solidFill>
                <a:srgbClr val="7F2D82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Scrum Master Célula CIAA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736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471638" y="2507696"/>
            <a:ext cx="8200724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Ahora ¿Qué es ser Ágil?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E6DE082-874F-7A45-8207-13CE49C7C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550" y="1347049"/>
            <a:ext cx="1256900" cy="12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41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7798A1-BA18-486E-8BB1-69028791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25" y="801243"/>
            <a:ext cx="6315075" cy="29405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D9900C-DC2B-43FD-87BF-9109C56D9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4040285"/>
            <a:ext cx="4972050" cy="11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76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6355179" y="624641"/>
            <a:ext cx="2589175" cy="424891"/>
            <a:chOff x="6495493" y="1505659"/>
            <a:chExt cx="2589175" cy="424890"/>
          </a:xfrm>
        </p:grpSpPr>
        <p:pic>
          <p:nvPicPr>
            <p:cNvPr id="9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>
              <a:off x="6836937" y="1505659"/>
              <a:ext cx="224773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O" sz="1400" dirty="0" err="1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ncpuentes</a:t>
              </a:r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kumimoji="0" lang="es-CO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F2D8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stefanini.com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3F8A949-DB7E-42CE-B7AD-54C754B62110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Carolina </a:t>
            </a:r>
            <a:r>
              <a:rPr kumimoji="0" lang="es-E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Gutierrez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3964518-0B5D-42ED-A282-3FC372A68C05}"/>
              </a:ext>
            </a:extLst>
          </p:cNvPr>
          <p:cNvSpPr/>
          <p:nvPr/>
        </p:nvSpPr>
        <p:spPr>
          <a:xfrm>
            <a:off x="221776" y="1279479"/>
            <a:ext cx="8700448" cy="3019567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esultado de imagen para universidad distrital">
            <a:extLst>
              <a:ext uri="{FF2B5EF4-FFF2-40B4-BE49-F238E27FC236}">
                <a16:creationId xmlns:a16="http://schemas.microsoft.com/office/drawing/2014/main" id="{96EE4A9C-82AC-4FBC-BC95-1684EE12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17" y="1577565"/>
            <a:ext cx="1238250" cy="12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para secretaria de salud distrital">
            <a:extLst>
              <a:ext uri="{FF2B5EF4-FFF2-40B4-BE49-F238E27FC236}">
                <a16:creationId xmlns:a16="http://schemas.microsoft.com/office/drawing/2014/main" id="{077C24C2-0B81-4CFC-9752-53813C06E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Picture 8" descr="grÃ¡fica alusiva a SecretarÃ­a Distrital de Salud">
            <a:extLst>
              <a:ext uri="{FF2B5EF4-FFF2-40B4-BE49-F238E27FC236}">
                <a16:creationId xmlns:a16="http://schemas.microsoft.com/office/drawing/2014/main" id="{79E3E2E1-5B01-47CB-A47E-E5599A7A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1450731"/>
            <a:ext cx="168275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sultado de imagen para telefonica">
            <a:extLst>
              <a:ext uri="{FF2B5EF4-FFF2-40B4-BE49-F238E27FC236}">
                <a16:creationId xmlns:a16="http://schemas.microsoft.com/office/drawing/2014/main" id="{2F087C4F-6460-44B5-BC09-D83D0930F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58669"/>
            <a:ext cx="2676525" cy="98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agilescolombia.files.wordpress.com/2012/06/headerac21.png">
            <a:extLst>
              <a:ext uri="{FF2B5EF4-FFF2-40B4-BE49-F238E27FC236}">
                <a16:creationId xmlns:a16="http://schemas.microsoft.com/office/drawing/2014/main" id="{F63C2631-E0EA-419D-8053-86377F9A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396" y="3124986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31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272329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40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 somos?</a:t>
            </a:r>
            <a:endParaRPr lang="en-US" sz="40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97F7B7F-BD76-D040-A9E1-A809ABBD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4775" y="1357313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" r="2107" b="11000"/>
          <a:stretch/>
        </p:blipFill>
        <p:spPr>
          <a:xfrm>
            <a:off x="2403298" y="635936"/>
            <a:ext cx="4174148" cy="44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4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315191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del juego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7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646" y="137408"/>
            <a:ext cx="638353" cy="638353"/>
          </a:xfrm>
          <a:prstGeom prst="rect">
            <a:avLst/>
          </a:prstGeom>
        </p:spPr>
      </p:pic>
      <p:sp>
        <p:nvSpPr>
          <p:cNvPr id="49" name="Rectangle 10">
            <a:extLst>
              <a:ext uri="{FF2B5EF4-FFF2-40B4-BE49-F238E27FC236}">
                <a16:creationId xmlns:a16="http://schemas.microsoft.com/office/drawing/2014/main" id="{29FCCEB8-A1CB-46AC-8333-FDB410C58416}"/>
              </a:ext>
            </a:extLst>
          </p:cNvPr>
          <p:cNvSpPr/>
          <p:nvPr/>
        </p:nvSpPr>
        <p:spPr>
          <a:xfrm>
            <a:off x="1449598" y="1456053"/>
            <a:ext cx="3053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s-ES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Respetar la sesión cumpliendo los horarios y evitando salir y entrar del salón</a:t>
            </a:r>
            <a:endParaRPr lang="es-CO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14">
            <a:extLst>
              <a:ext uri="{FF2B5EF4-FFF2-40B4-BE49-F238E27FC236}">
                <a16:creationId xmlns:a16="http://schemas.microsoft.com/office/drawing/2014/main" id="{A67907BA-FA7F-47ED-A7FD-76CD07C8F4B3}"/>
              </a:ext>
            </a:extLst>
          </p:cNvPr>
          <p:cNvSpPr/>
          <p:nvPr/>
        </p:nvSpPr>
        <p:spPr>
          <a:xfrm>
            <a:off x="5428022" y="1444512"/>
            <a:ext cx="2589562" cy="4616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spAutoFit/>
          </a:bodyPr>
          <a:lstStyle/>
          <a:p>
            <a:pPr defTabSz="514350">
              <a:defRPr/>
            </a:pPr>
            <a:r>
              <a:rPr lang="es-ES" sz="1200" kern="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Evitar recibir y hacer llamadas telefónicos, o utilizar el chat</a:t>
            </a: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A1F467AF-A687-49F7-8548-6DA2DED87077}"/>
              </a:ext>
            </a:extLst>
          </p:cNvPr>
          <p:cNvSpPr/>
          <p:nvPr/>
        </p:nvSpPr>
        <p:spPr>
          <a:xfrm>
            <a:off x="1471076" y="2256916"/>
            <a:ext cx="220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Dejar el celular en silencio</a:t>
            </a:r>
          </a:p>
        </p:txBody>
      </p:sp>
      <p:sp>
        <p:nvSpPr>
          <p:cNvPr id="52" name="Freeform 45">
            <a:extLst>
              <a:ext uri="{FF2B5EF4-FFF2-40B4-BE49-F238E27FC236}">
                <a16:creationId xmlns:a16="http://schemas.microsoft.com/office/drawing/2014/main" id="{E513950F-1684-4F71-B4E6-A302902BEC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916" y="1783616"/>
            <a:ext cx="223554" cy="222750"/>
          </a:xfrm>
          <a:custGeom>
            <a:avLst/>
            <a:gdLst>
              <a:gd name="T0" fmla="*/ 129 w 132"/>
              <a:gd name="T1" fmla="*/ 3 h 131"/>
              <a:gd name="T2" fmla="*/ 118 w 132"/>
              <a:gd name="T3" fmla="*/ 3 h 131"/>
              <a:gd name="T4" fmla="*/ 3 w 132"/>
              <a:gd name="T5" fmla="*/ 118 h 131"/>
              <a:gd name="T6" fmla="*/ 3 w 132"/>
              <a:gd name="T7" fmla="*/ 129 h 131"/>
              <a:gd name="T8" fmla="*/ 8 w 132"/>
              <a:gd name="T9" fmla="*/ 131 h 131"/>
              <a:gd name="T10" fmla="*/ 14 w 132"/>
              <a:gd name="T11" fmla="*/ 129 h 131"/>
              <a:gd name="T12" fmla="*/ 129 w 132"/>
              <a:gd name="T13" fmla="*/ 13 h 131"/>
              <a:gd name="T14" fmla="*/ 129 w 132"/>
              <a:gd name="T15" fmla="*/ 3 h 131"/>
              <a:gd name="T16" fmla="*/ 97 w 132"/>
              <a:gd name="T17" fmla="*/ 60 h 131"/>
              <a:gd name="T18" fmla="*/ 109 w 132"/>
              <a:gd name="T19" fmla="*/ 88 h 131"/>
              <a:gd name="T20" fmla="*/ 81 w 132"/>
              <a:gd name="T21" fmla="*/ 76 h 131"/>
              <a:gd name="T22" fmla="*/ 40 w 132"/>
              <a:gd name="T23" fmla="*/ 117 h 131"/>
              <a:gd name="T24" fmla="*/ 118 w 132"/>
              <a:gd name="T25" fmla="*/ 95 h 131"/>
              <a:gd name="T26" fmla="*/ 104 w 132"/>
              <a:gd name="T27" fmla="*/ 52 h 131"/>
              <a:gd name="T28" fmla="*/ 97 w 132"/>
              <a:gd name="T29" fmla="*/ 60 h 131"/>
              <a:gd name="T30" fmla="*/ 56 w 132"/>
              <a:gd name="T31" fmla="*/ 50 h 131"/>
              <a:gd name="T32" fmla="*/ 47 w 132"/>
              <a:gd name="T33" fmla="*/ 26 h 131"/>
              <a:gd name="T34" fmla="*/ 71 w 132"/>
              <a:gd name="T35" fmla="*/ 35 h 131"/>
              <a:gd name="T36" fmla="*/ 79 w 132"/>
              <a:gd name="T37" fmla="*/ 28 h 131"/>
              <a:gd name="T38" fmla="*/ 40 w 132"/>
              <a:gd name="T39" fmla="*/ 17 h 131"/>
              <a:gd name="T40" fmla="*/ 16 w 132"/>
              <a:gd name="T41" fmla="*/ 90 h 131"/>
              <a:gd name="T42" fmla="*/ 56 w 132"/>
              <a:gd name="T43" fmla="*/ 5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2" h="131">
                <a:moveTo>
                  <a:pt x="129" y="3"/>
                </a:moveTo>
                <a:cubicBezTo>
                  <a:pt x="126" y="0"/>
                  <a:pt x="121" y="0"/>
                  <a:pt x="118" y="3"/>
                </a:cubicBezTo>
                <a:cubicBezTo>
                  <a:pt x="3" y="118"/>
                  <a:pt x="3" y="118"/>
                  <a:pt x="3" y="118"/>
                </a:cubicBezTo>
                <a:cubicBezTo>
                  <a:pt x="0" y="121"/>
                  <a:pt x="0" y="126"/>
                  <a:pt x="3" y="129"/>
                </a:cubicBezTo>
                <a:cubicBezTo>
                  <a:pt x="5" y="130"/>
                  <a:pt x="7" y="131"/>
                  <a:pt x="8" y="131"/>
                </a:cubicBezTo>
                <a:cubicBezTo>
                  <a:pt x="10" y="131"/>
                  <a:pt x="12" y="130"/>
                  <a:pt x="14" y="129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32" y="10"/>
                  <a:pt x="132" y="6"/>
                  <a:pt x="129" y="3"/>
                </a:cubicBezTo>
                <a:close/>
                <a:moveTo>
                  <a:pt x="97" y="60"/>
                </a:moveTo>
                <a:cubicBezTo>
                  <a:pt x="107" y="74"/>
                  <a:pt x="110" y="86"/>
                  <a:pt x="109" y="88"/>
                </a:cubicBezTo>
                <a:cubicBezTo>
                  <a:pt x="107" y="89"/>
                  <a:pt x="95" y="86"/>
                  <a:pt x="81" y="76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71" y="130"/>
                  <a:pt x="111" y="102"/>
                  <a:pt x="118" y="95"/>
                </a:cubicBezTo>
                <a:cubicBezTo>
                  <a:pt x="125" y="88"/>
                  <a:pt x="119" y="70"/>
                  <a:pt x="104" y="52"/>
                </a:cubicBezTo>
                <a:lnTo>
                  <a:pt x="97" y="60"/>
                </a:lnTo>
                <a:close/>
                <a:moveTo>
                  <a:pt x="56" y="50"/>
                </a:moveTo>
                <a:cubicBezTo>
                  <a:pt x="48" y="38"/>
                  <a:pt x="46" y="28"/>
                  <a:pt x="47" y="26"/>
                </a:cubicBezTo>
                <a:cubicBezTo>
                  <a:pt x="49" y="25"/>
                  <a:pt x="59" y="27"/>
                  <a:pt x="71" y="35"/>
                </a:cubicBezTo>
                <a:cubicBezTo>
                  <a:pt x="79" y="28"/>
                  <a:pt x="79" y="28"/>
                  <a:pt x="79" y="28"/>
                </a:cubicBezTo>
                <a:cubicBezTo>
                  <a:pt x="62" y="15"/>
                  <a:pt x="47" y="10"/>
                  <a:pt x="40" y="17"/>
                </a:cubicBezTo>
                <a:cubicBezTo>
                  <a:pt x="33" y="24"/>
                  <a:pt x="7" y="60"/>
                  <a:pt x="16" y="90"/>
                </a:cubicBezTo>
                <a:lnTo>
                  <a:pt x="56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algn="just" defTabSz="514350">
              <a:defRPr/>
            </a:pPr>
            <a:endParaRPr lang="en-US" sz="76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6BA1855E-43FB-4E4E-8435-6B00B41F624F}"/>
              </a:ext>
            </a:extLst>
          </p:cNvPr>
          <p:cNvSpPr/>
          <p:nvPr/>
        </p:nvSpPr>
        <p:spPr>
          <a:xfrm>
            <a:off x="5444137" y="2245374"/>
            <a:ext cx="237688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desarrollar tareas paralelas a la sesión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3EAB31EC-4DC4-4AFE-B31F-1572479FBFE0}"/>
              </a:ext>
            </a:extLst>
          </p:cNvPr>
          <p:cNvSpPr/>
          <p:nvPr/>
        </p:nvSpPr>
        <p:spPr>
          <a:xfrm>
            <a:off x="1449598" y="3029853"/>
            <a:ext cx="2809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Respetar a los otros interlocutores, evitando conversaciones separadas</a:t>
            </a:r>
          </a:p>
        </p:txBody>
      </p:sp>
      <p:sp>
        <p:nvSpPr>
          <p:cNvPr id="55" name="Rectangle 36">
            <a:extLst>
              <a:ext uri="{FF2B5EF4-FFF2-40B4-BE49-F238E27FC236}">
                <a16:creationId xmlns:a16="http://schemas.microsoft.com/office/drawing/2014/main" id="{DABCDFB0-6681-4020-B650-D5CA98824F11}"/>
              </a:ext>
            </a:extLst>
          </p:cNvPr>
          <p:cNvSpPr/>
          <p:nvPr/>
        </p:nvSpPr>
        <p:spPr>
          <a:xfrm>
            <a:off x="5444137" y="3018311"/>
            <a:ext cx="204252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Pedir la palabra</a:t>
            </a:r>
          </a:p>
        </p:txBody>
      </p:sp>
      <p:sp>
        <p:nvSpPr>
          <p:cNvPr id="56" name="Rectangle 41">
            <a:extLst>
              <a:ext uri="{FF2B5EF4-FFF2-40B4-BE49-F238E27FC236}">
                <a16:creationId xmlns:a16="http://schemas.microsoft.com/office/drawing/2014/main" id="{7691AFF2-1D03-46F6-BBEB-3E2425E80545}"/>
              </a:ext>
            </a:extLst>
          </p:cNvPr>
          <p:cNvSpPr/>
          <p:nvPr/>
        </p:nvSpPr>
        <p:spPr>
          <a:xfrm>
            <a:off x="1475516" y="3782469"/>
            <a:ext cx="220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Tener una participación activa</a:t>
            </a:r>
          </a:p>
        </p:txBody>
      </p:sp>
      <p:sp>
        <p:nvSpPr>
          <p:cNvPr id="57" name="Rectangle 46">
            <a:extLst>
              <a:ext uri="{FF2B5EF4-FFF2-40B4-BE49-F238E27FC236}">
                <a16:creationId xmlns:a16="http://schemas.microsoft.com/office/drawing/2014/main" id="{7B0DD1A9-5812-451E-A88F-75628CFE582F}"/>
              </a:ext>
            </a:extLst>
          </p:cNvPr>
          <p:cNvSpPr/>
          <p:nvPr/>
        </p:nvSpPr>
        <p:spPr>
          <a:xfrm>
            <a:off x="5444137" y="3770927"/>
            <a:ext cx="2376886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defTabSz="514350"/>
            <a:r>
              <a:rPr lang="es-ES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Valorar la opinión de todos </a:t>
            </a:r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hacer comentarios constructivos</a:t>
            </a:r>
          </a:p>
        </p:txBody>
      </p:sp>
      <p:grpSp>
        <p:nvGrpSpPr>
          <p:cNvPr id="58" name="Group 325">
            <a:extLst>
              <a:ext uri="{FF2B5EF4-FFF2-40B4-BE49-F238E27FC236}">
                <a16:creationId xmlns:a16="http://schemas.microsoft.com/office/drawing/2014/main" id="{AF6F2EB3-C8AA-462C-AD9E-E94DF64E70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8382" y="1378263"/>
            <a:ext cx="558929" cy="560572"/>
            <a:chOff x="5044" y="1157"/>
            <a:chExt cx="340" cy="341"/>
          </a:xfrm>
          <a:solidFill>
            <a:srgbClr val="BA2F7D"/>
          </a:solidFill>
        </p:grpSpPr>
        <p:sp>
          <p:nvSpPr>
            <p:cNvPr id="59" name="Freeform 326">
              <a:extLst>
                <a:ext uri="{FF2B5EF4-FFF2-40B4-BE49-F238E27FC236}">
                  <a16:creationId xmlns:a16="http://schemas.microsoft.com/office/drawing/2014/main" id="{97892DB9-2C19-4741-9177-99D91625A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4" y="1157"/>
              <a:ext cx="340" cy="341"/>
            </a:xfrm>
            <a:custGeom>
              <a:avLst/>
              <a:gdLst>
                <a:gd name="T0" fmla="*/ 256 w 512"/>
                <a:gd name="T1" fmla="*/ 0 h 512"/>
                <a:gd name="T2" fmla="*/ 0 w 512"/>
                <a:gd name="T3" fmla="*/ 256 h 512"/>
                <a:gd name="T4" fmla="*/ 256 w 512"/>
                <a:gd name="T5" fmla="*/ 512 h 512"/>
                <a:gd name="T6" fmla="*/ 512 w 512"/>
                <a:gd name="T7" fmla="*/ 256 h 512"/>
                <a:gd name="T8" fmla="*/ 256 w 512"/>
                <a:gd name="T9" fmla="*/ 0 h 512"/>
                <a:gd name="T10" fmla="*/ 256 w 512"/>
                <a:gd name="T11" fmla="*/ 490 h 512"/>
                <a:gd name="T12" fmla="*/ 21 w 512"/>
                <a:gd name="T13" fmla="*/ 256 h 512"/>
                <a:gd name="T14" fmla="*/ 256 w 512"/>
                <a:gd name="T15" fmla="*/ 21 h 512"/>
                <a:gd name="T16" fmla="*/ 490 w 512"/>
                <a:gd name="T17" fmla="*/ 256 h 512"/>
                <a:gd name="T18" fmla="*/ 256 w 512"/>
                <a:gd name="T19" fmla="*/ 49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56" y="490"/>
                  </a:move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0" name="Freeform 327">
              <a:extLst>
                <a:ext uri="{FF2B5EF4-FFF2-40B4-BE49-F238E27FC236}">
                  <a16:creationId xmlns:a16="http://schemas.microsoft.com/office/drawing/2014/main" id="{067FC8F1-46ED-4469-AB3D-F74924E67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1221"/>
              <a:ext cx="188" cy="213"/>
            </a:xfrm>
            <a:custGeom>
              <a:avLst/>
              <a:gdLst>
                <a:gd name="T0" fmla="*/ 149 w 284"/>
                <a:gd name="T1" fmla="*/ 106 h 320"/>
                <a:gd name="T2" fmla="*/ 149 w 284"/>
                <a:gd name="T3" fmla="*/ 181 h 320"/>
                <a:gd name="T4" fmla="*/ 139 w 284"/>
                <a:gd name="T5" fmla="*/ 192 h 320"/>
                <a:gd name="T6" fmla="*/ 128 w 284"/>
                <a:gd name="T7" fmla="*/ 181 h 320"/>
                <a:gd name="T8" fmla="*/ 128 w 284"/>
                <a:gd name="T9" fmla="*/ 106 h 320"/>
                <a:gd name="T10" fmla="*/ 139 w 284"/>
                <a:gd name="T11" fmla="*/ 96 h 320"/>
                <a:gd name="T12" fmla="*/ 149 w 284"/>
                <a:gd name="T13" fmla="*/ 106 h 320"/>
                <a:gd name="T14" fmla="*/ 280 w 284"/>
                <a:gd name="T15" fmla="*/ 64 h 320"/>
                <a:gd name="T16" fmla="*/ 280 w 284"/>
                <a:gd name="T17" fmla="*/ 79 h 320"/>
                <a:gd name="T18" fmla="*/ 272 w 284"/>
                <a:gd name="T19" fmla="*/ 82 h 320"/>
                <a:gd name="T20" fmla="*/ 265 w 284"/>
                <a:gd name="T21" fmla="*/ 79 h 320"/>
                <a:gd name="T22" fmla="*/ 250 w 284"/>
                <a:gd name="T23" fmla="*/ 64 h 320"/>
                <a:gd name="T24" fmla="*/ 233 w 284"/>
                <a:gd name="T25" fmla="*/ 80 h 320"/>
                <a:gd name="T26" fmla="*/ 277 w 284"/>
                <a:gd name="T27" fmla="*/ 181 h 320"/>
                <a:gd name="T28" fmla="*/ 139 w 284"/>
                <a:gd name="T29" fmla="*/ 320 h 320"/>
                <a:gd name="T30" fmla="*/ 0 w 284"/>
                <a:gd name="T31" fmla="*/ 181 h 320"/>
                <a:gd name="T32" fmla="*/ 128 w 284"/>
                <a:gd name="T33" fmla="*/ 43 h 320"/>
                <a:gd name="T34" fmla="*/ 128 w 284"/>
                <a:gd name="T35" fmla="*/ 21 h 320"/>
                <a:gd name="T36" fmla="*/ 107 w 284"/>
                <a:gd name="T37" fmla="*/ 21 h 320"/>
                <a:gd name="T38" fmla="*/ 96 w 284"/>
                <a:gd name="T39" fmla="*/ 10 h 320"/>
                <a:gd name="T40" fmla="*/ 107 w 284"/>
                <a:gd name="T41" fmla="*/ 0 h 320"/>
                <a:gd name="T42" fmla="*/ 171 w 284"/>
                <a:gd name="T43" fmla="*/ 0 h 320"/>
                <a:gd name="T44" fmla="*/ 181 w 284"/>
                <a:gd name="T45" fmla="*/ 10 h 320"/>
                <a:gd name="T46" fmla="*/ 171 w 284"/>
                <a:gd name="T47" fmla="*/ 21 h 320"/>
                <a:gd name="T48" fmla="*/ 149 w 284"/>
                <a:gd name="T49" fmla="*/ 21 h 320"/>
                <a:gd name="T50" fmla="*/ 149 w 284"/>
                <a:gd name="T51" fmla="*/ 43 h 320"/>
                <a:gd name="T52" fmla="*/ 217 w 284"/>
                <a:gd name="T53" fmla="*/ 67 h 320"/>
                <a:gd name="T54" fmla="*/ 235 w 284"/>
                <a:gd name="T55" fmla="*/ 49 h 320"/>
                <a:gd name="T56" fmla="*/ 220 w 284"/>
                <a:gd name="T57" fmla="*/ 33 h 320"/>
                <a:gd name="T58" fmla="*/ 220 w 284"/>
                <a:gd name="T59" fmla="*/ 18 h 320"/>
                <a:gd name="T60" fmla="*/ 235 w 284"/>
                <a:gd name="T61" fmla="*/ 18 h 320"/>
                <a:gd name="T62" fmla="*/ 280 w 284"/>
                <a:gd name="T63" fmla="*/ 64 h 320"/>
                <a:gd name="T64" fmla="*/ 139 w 284"/>
                <a:gd name="T65" fmla="*/ 64 h 320"/>
                <a:gd name="T66" fmla="*/ 21 w 284"/>
                <a:gd name="T67" fmla="*/ 181 h 320"/>
                <a:gd name="T68" fmla="*/ 139 w 284"/>
                <a:gd name="T69" fmla="*/ 298 h 320"/>
                <a:gd name="T70" fmla="*/ 256 w 284"/>
                <a:gd name="T71" fmla="*/ 181 h 320"/>
                <a:gd name="T72" fmla="*/ 139 w 284"/>
                <a:gd name="T73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4" h="320">
                  <a:moveTo>
                    <a:pt x="149" y="106"/>
                  </a:moveTo>
                  <a:cubicBezTo>
                    <a:pt x="149" y="181"/>
                    <a:pt x="149" y="181"/>
                    <a:pt x="149" y="181"/>
                  </a:cubicBezTo>
                  <a:cubicBezTo>
                    <a:pt x="149" y="187"/>
                    <a:pt x="145" y="192"/>
                    <a:pt x="139" y="192"/>
                  </a:cubicBezTo>
                  <a:cubicBezTo>
                    <a:pt x="133" y="192"/>
                    <a:pt x="128" y="187"/>
                    <a:pt x="128" y="181"/>
                  </a:cubicBezTo>
                  <a:cubicBezTo>
                    <a:pt x="128" y="106"/>
                    <a:pt x="128" y="106"/>
                    <a:pt x="128" y="106"/>
                  </a:cubicBezTo>
                  <a:cubicBezTo>
                    <a:pt x="128" y="100"/>
                    <a:pt x="133" y="96"/>
                    <a:pt x="139" y="96"/>
                  </a:cubicBezTo>
                  <a:cubicBezTo>
                    <a:pt x="145" y="96"/>
                    <a:pt x="149" y="100"/>
                    <a:pt x="149" y="106"/>
                  </a:cubicBezTo>
                  <a:close/>
                  <a:moveTo>
                    <a:pt x="280" y="64"/>
                  </a:moveTo>
                  <a:cubicBezTo>
                    <a:pt x="284" y="68"/>
                    <a:pt x="284" y="75"/>
                    <a:pt x="280" y="79"/>
                  </a:cubicBezTo>
                  <a:cubicBezTo>
                    <a:pt x="278" y="81"/>
                    <a:pt x="275" y="82"/>
                    <a:pt x="272" y="82"/>
                  </a:cubicBezTo>
                  <a:cubicBezTo>
                    <a:pt x="270" y="82"/>
                    <a:pt x="267" y="81"/>
                    <a:pt x="265" y="79"/>
                  </a:cubicBezTo>
                  <a:cubicBezTo>
                    <a:pt x="250" y="64"/>
                    <a:pt x="250" y="64"/>
                    <a:pt x="250" y="64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60" y="105"/>
                    <a:pt x="277" y="141"/>
                    <a:pt x="277" y="181"/>
                  </a:cubicBezTo>
                  <a:cubicBezTo>
                    <a:pt x="277" y="257"/>
                    <a:pt x="215" y="320"/>
                    <a:pt x="139" y="320"/>
                  </a:cubicBezTo>
                  <a:cubicBezTo>
                    <a:pt x="62" y="320"/>
                    <a:pt x="0" y="257"/>
                    <a:pt x="0" y="181"/>
                  </a:cubicBezTo>
                  <a:cubicBezTo>
                    <a:pt x="0" y="108"/>
                    <a:pt x="57" y="48"/>
                    <a:pt x="128" y="43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1" y="21"/>
                    <a:pt x="96" y="16"/>
                    <a:pt x="96" y="10"/>
                  </a:cubicBezTo>
                  <a:cubicBezTo>
                    <a:pt x="96" y="4"/>
                    <a:pt x="101" y="0"/>
                    <a:pt x="107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7" y="0"/>
                    <a:pt x="181" y="4"/>
                    <a:pt x="181" y="10"/>
                  </a:cubicBezTo>
                  <a:cubicBezTo>
                    <a:pt x="181" y="16"/>
                    <a:pt x="177" y="21"/>
                    <a:pt x="171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74" y="45"/>
                    <a:pt x="197" y="53"/>
                    <a:pt x="217" y="67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20" y="33"/>
                    <a:pt x="220" y="33"/>
                    <a:pt x="220" y="33"/>
                  </a:cubicBezTo>
                  <a:cubicBezTo>
                    <a:pt x="215" y="29"/>
                    <a:pt x="215" y="23"/>
                    <a:pt x="220" y="18"/>
                  </a:cubicBezTo>
                  <a:cubicBezTo>
                    <a:pt x="224" y="14"/>
                    <a:pt x="231" y="14"/>
                    <a:pt x="235" y="18"/>
                  </a:cubicBezTo>
                  <a:lnTo>
                    <a:pt x="280" y="64"/>
                  </a:lnTo>
                  <a:close/>
                  <a:moveTo>
                    <a:pt x="139" y="64"/>
                  </a:moveTo>
                  <a:cubicBezTo>
                    <a:pt x="74" y="64"/>
                    <a:pt x="21" y="116"/>
                    <a:pt x="21" y="181"/>
                  </a:cubicBezTo>
                  <a:cubicBezTo>
                    <a:pt x="21" y="246"/>
                    <a:pt x="74" y="298"/>
                    <a:pt x="139" y="298"/>
                  </a:cubicBezTo>
                  <a:cubicBezTo>
                    <a:pt x="203" y="298"/>
                    <a:pt x="256" y="246"/>
                    <a:pt x="256" y="181"/>
                  </a:cubicBezTo>
                  <a:cubicBezTo>
                    <a:pt x="256" y="116"/>
                    <a:pt x="203" y="64"/>
                    <a:pt x="13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721">
            <a:extLst>
              <a:ext uri="{FF2B5EF4-FFF2-40B4-BE49-F238E27FC236}">
                <a16:creationId xmlns:a16="http://schemas.microsoft.com/office/drawing/2014/main" id="{C2049117-8251-4238-9C9C-BFA653E4AE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9882" y="2146989"/>
            <a:ext cx="560269" cy="561917"/>
            <a:chOff x="5832" y="2619"/>
            <a:chExt cx="340" cy="341"/>
          </a:xfrm>
          <a:solidFill>
            <a:srgbClr val="A17DAE"/>
          </a:solidFill>
        </p:grpSpPr>
        <p:sp>
          <p:nvSpPr>
            <p:cNvPr id="62" name="Freeform 722">
              <a:extLst>
                <a:ext uri="{FF2B5EF4-FFF2-40B4-BE49-F238E27FC236}">
                  <a16:creationId xmlns:a16="http://schemas.microsoft.com/office/drawing/2014/main" id="{F2BE6B7B-C4D9-4A8B-83CC-9982169B43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6" y="2704"/>
              <a:ext cx="106" cy="171"/>
            </a:xfrm>
            <a:custGeom>
              <a:avLst/>
              <a:gdLst>
                <a:gd name="T0" fmla="*/ 153 w 160"/>
                <a:gd name="T1" fmla="*/ 2 h 257"/>
                <a:gd name="T2" fmla="*/ 142 w 160"/>
                <a:gd name="T3" fmla="*/ 3 h 257"/>
                <a:gd name="T4" fmla="*/ 60 w 160"/>
                <a:gd name="T5" fmla="*/ 75 h 257"/>
                <a:gd name="T6" fmla="*/ 10 w 160"/>
                <a:gd name="T7" fmla="*/ 75 h 257"/>
                <a:gd name="T8" fmla="*/ 0 w 160"/>
                <a:gd name="T9" fmla="*/ 86 h 257"/>
                <a:gd name="T10" fmla="*/ 0 w 160"/>
                <a:gd name="T11" fmla="*/ 171 h 257"/>
                <a:gd name="T12" fmla="*/ 10 w 160"/>
                <a:gd name="T13" fmla="*/ 182 h 257"/>
                <a:gd name="T14" fmla="*/ 60 w 160"/>
                <a:gd name="T15" fmla="*/ 182 h 257"/>
                <a:gd name="T16" fmla="*/ 142 w 160"/>
                <a:gd name="T17" fmla="*/ 254 h 257"/>
                <a:gd name="T18" fmla="*/ 149 w 160"/>
                <a:gd name="T19" fmla="*/ 257 h 257"/>
                <a:gd name="T20" fmla="*/ 153 w 160"/>
                <a:gd name="T21" fmla="*/ 256 h 257"/>
                <a:gd name="T22" fmla="*/ 160 w 160"/>
                <a:gd name="T23" fmla="*/ 246 h 257"/>
                <a:gd name="T24" fmla="*/ 160 w 160"/>
                <a:gd name="T25" fmla="*/ 11 h 257"/>
                <a:gd name="T26" fmla="*/ 153 w 160"/>
                <a:gd name="T27" fmla="*/ 2 h 257"/>
                <a:gd name="T28" fmla="*/ 138 w 160"/>
                <a:gd name="T29" fmla="*/ 222 h 257"/>
                <a:gd name="T30" fmla="*/ 71 w 160"/>
                <a:gd name="T31" fmla="*/ 163 h 257"/>
                <a:gd name="T32" fmla="*/ 64 w 160"/>
                <a:gd name="T33" fmla="*/ 161 h 257"/>
                <a:gd name="T34" fmla="*/ 21 w 160"/>
                <a:gd name="T35" fmla="*/ 161 h 257"/>
                <a:gd name="T36" fmla="*/ 21 w 160"/>
                <a:gd name="T37" fmla="*/ 97 h 257"/>
                <a:gd name="T38" fmla="*/ 64 w 160"/>
                <a:gd name="T39" fmla="*/ 97 h 257"/>
                <a:gd name="T40" fmla="*/ 71 w 160"/>
                <a:gd name="T41" fmla="*/ 94 h 257"/>
                <a:gd name="T42" fmla="*/ 138 w 160"/>
                <a:gd name="T43" fmla="*/ 35 h 257"/>
                <a:gd name="T44" fmla="*/ 138 w 160"/>
                <a:gd name="T45" fmla="*/ 2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" h="257">
                  <a:moveTo>
                    <a:pt x="153" y="2"/>
                  </a:moveTo>
                  <a:cubicBezTo>
                    <a:pt x="150" y="0"/>
                    <a:pt x="145" y="1"/>
                    <a:pt x="142" y="3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4" y="75"/>
                    <a:pt x="0" y="80"/>
                    <a:pt x="0" y="8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7"/>
                    <a:pt x="4" y="182"/>
                    <a:pt x="10" y="182"/>
                  </a:cubicBezTo>
                  <a:cubicBezTo>
                    <a:pt x="60" y="182"/>
                    <a:pt x="60" y="182"/>
                    <a:pt x="60" y="182"/>
                  </a:cubicBezTo>
                  <a:cubicBezTo>
                    <a:pt x="142" y="254"/>
                    <a:pt x="142" y="254"/>
                    <a:pt x="142" y="254"/>
                  </a:cubicBezTo>
                  <a:cubicBezTo>
                    <a:pt x="144" y="256"/>
                    <a:pt x="146" y="257"/>
                    <a:pt x="149" y="257"/>
                  </a:cubicBezTo>
                  <a:cubicBezTo>
                    <a:pt x="150" y="257"/>
                    <a:pt x="152" y="256"/>
                    <a:pt x="153" y="256"/>
                  </a:cubicBezTo>
                  <a:cubicBezTo>
                    <a:pt x="157" y="254"/>
                    <a:pt x="160" y="250"/>
                    <a:pt x="160" y="246"/>
                  </a:cubicBezTo>
                  <a:cubicBezTo>
                    <a:pt x="160" y="11"/>
                    <a:pt x="160" y="11"/>
                    <a:pt x="160" y="11"/>
                  </a:cubicBezTo>
                  <a:cubicBezTo>
                    <a:pt x="160" y="7"/>
                    <a:pt x="157" y="3"/>
                    <a:pt x="153" y="2"/>
                  </a:cubicBezTo>
                  <a:close/>
                  <a:moveTo>
                    <a:pt x="138" y="222"/>
                  </a:moveTo>
                  <a:cubicBezTo>
                    <a:pt x="71" y="163"/>
                    <a:pt x="71" y="163"/>
                    <a:pt x="71" y="163"/>
                  </a:cubicBezTo>
                  <a:cubicBezTo>
                    <a:pt x="69" y="162"/>
                    <a:pt x="66" y="161"/>
                    <a:pt x="64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6" y="97"/>
                    <a:pt x="69" y="96"/>
                    <a:pt x="71" y="94"/>
                  </a:cubicBezTo>
                  <a:cubicBezTo>
                    <a:pt x="138" y="35"/>
                    <a:pt x="138" y="35"/>
                    <a:pt x="138" y="35"/>
                  </a:cubicBezTo>
                  <a:lnTo>
                    <a:pt x="138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3" name="Freeform 723">
              <a:extLst>
                <a:ext uri="{FF2B5EF4-FFF2-40B4-BE49-F238E27FC236}">
                  <a16:creationId xmlns:a16="http://schemas.microsoft.com/office/drawing/2014/main" id="{23CC863D-DD0D-4F35-93F4-A933EE5F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3" y="2753"/>
              <a:ext cx="71" cy="72"/>
            </a:xfrm>
            <a:custGeom>
              <a:avLst/>
              <a:gdLst>
                <a:gd name="T0" fmla="*/ 69 w 108"/>
                <a:gd name="T1" fmla="*/ 55 h 108"/>
                <a:gd name="T2" fmla="*/ 104 w 108"/>
                <a:gd name="T3" fmla="*/ 20 h 108"/>
                <a:gd name="T4" fmla="*/ 104 w 108"/>
                <a:gd name="T5" fmla="*/ 4 h 108"/>
                <a:gd name="T6" fmla="*/ 89 w 108"/>
                <a:gd name="T7" fmla="*/ 4 h 108"/>
                <a:gd name="T8" fmla="*/ 54 w 108"/>
                <a:gd name="T9" fmla="*/ 40 h 108"/>
                <a:gd name="T10" fmla="*/ 19 w 108"/>
                <a:gd name="T11" fmla="*/ 4 h 108"/>
                <a:gd name="T12" fmla="*/ 4 w 108"/>
                <a:gd name="T13" fmla="*/ 4 h 108"/>
                <a:gd name="T14" fmla="*/ 4 w 108"/>
                <a:gd name="T15" fmla="*/ 20 h 108"/>
                <a:gd name="T16" fmla="*/ 39 w 108"/>
                <a:gd name="T17" fmla="*/ 55 h 108"/>
                <a:gd name="T18" fmla="*/ 4 w 108"/>
                <a:gd name="T19" fmla="*/ 90 h 108"/>
                <a:gd name="T20" fmla="*/ 4 w 108"/>
                <a:gd name="T21" fmla="*/ 105 h 108"/>
                <a:gd name="T22" fmla="*/ 11 w 108"/>
                <a:gd name="T23" fmla="*/ 108 h 108"/>
                <a:gd name="T24" fmla="*/ 19 w 108"/>
                <a:gd name="T25" fmla="*/ 105 h 108"/>
                <a:gd name="T26" fmla="*/ 54 w 108"/>
                <a:gd name="T27" fmla="*/ 70 h 108"/>
                <a:gd name="T28" fmla="*/ 89 w 108"/>
                <a:gd name="T29" fmla="*/ 105 h 108"/>
                <a:gd name="T30" fmla="*/ 97 w 108"/>
                <a:gd name="T31" fmla="*/ 108 h 108"/>
                <a:gd name="T32" fmla="*/ 104 w 108"/>
                <a:gd name="T33" fmla="*/ 105 h 108"/>
                <a:gd name="T34" fmla="*/ 104 w 108"/>
                <a:gd name="T35" fmla="*/ 90 h 108"/>
                <a:gd name="T36" fmla="*/ 69 w 108"/>
                <a:gd name="T3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08">
                  <a:moveTo>
                    <a:pt x="69" y="55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8" y="15"/>
                    <a:pt x="108" y="9"/>
                    <a:pt x="104" y="4"/>
                  </a:cubicBezTo>
                  <a:cubicBezTo>
                    <a:pt x="100" y="0"/>
                    <a:pt x="93" y="0"/>
                    <a:pt x="89" y="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9"/>
                    <a:pt x="0" y="15"/>
                    <a:pt x="4" y="20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0" y="94"/>
                    <a:pt x="0" y="101"/>
                    <a:pt x="4" y="105"/>
                  </a:cubicBezTo>
                  <a:cubicBezTo>
                    <a:pt x="6" y="107"/>
                    <a:pt x="9" y="108"/>
                    <a:pt x="11" y="108"/>
                  </a:cubicBezTo>
                  <a:cubicBezTo>
                    <a:pt x="14" y="108"/>
                    <a:pt x="17" y="107"/>
                    <a:pt x="19" y="105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91" y="107"/>
                    <a:pt x="94" y="108"/>
                    <a:pt x="97" y="108"/>
                  </a:cubicBezTo>
                  <a:cubicBezTo>
                    <a:pt x="99" y="108"/>
                    <a:pt x="102" y="107"/>
                    <a:pt x="104" y="105"/>
                  </a:cubicBezTo>
                  <a:cubicBezTo>
                    <a:pt x="108" y="101"/>
                    <a:pt x="108" y="94"/>
                    <a:pt x="104" y="90"/>
                  </a:cubicBezTo>
                  <a:lnTo>
                    <a:pt x="6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4" name="Freeform 724">
              <a:extLst>
                <a:ext uri="{FF2B5EF4-FFF2-40B4-BE49-F238E27FC236}">
                  <a16:creationId xmlns:a16="http://schemas.microsoft.com/office/drawing/2014/main" id="{516C8F7A-B872-47C7-A0AB-74C5889C9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2" y="2619"/>
              <a:ext cx="340" cy="341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65" name="Group 795">
            <a:extLst>
              <a:ext uri="{FF2B5EF4-FFF2-40B4-BE49-F238E27FC236}">
                <a16:creationId xmlns:a16="http://schemas.microsoft.com/office/drawing/2014/main" id="{9CC689AB-0FC2-4FCF-8BB2-8572E240E5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7049" y="2925070"/>
            <a:ext cx="560269" cy="560269"/>
            <a:chOff x="7361" y="3009"/>
            <a:chExt cx="340" cy="340"/>
          </a:xfrm>
          <a:solidFill>
            <a:srgbClr val="7D91BB"/>
          </a:solidFill>
        </p:grpSpPr>
        <p:sp>
          <p:nvSpPr>
            <p:cNvPr id="66" name="Freeform 796">
              <a:extLst>
                <a:ext uri="{FF2B5EF4-FFF2-40B4-BE49-F238E27FC236}">
                  <a16:creationId xmlns:a16="http://schemas.microsoft.com/office/drawing/2014/main" id="{6CB0700A-760C-4F5E-8EA7-09580AA43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1" y="3129"/>
              <a:ext cx="57" cy="142"/>
            </a:xfrm>
            <a:custGeom>
              <a:avLst/>
              <a:gdLst>
                <a:gd name="T0" fmla="*/ 54 w 86"/>
                <a:gd name="T1" fmla="*/ 0 h 213"/>
                <a:gd name="T2" fmla="*/ 32 w 86"/>
                <a:gd name="T3" fmla="*/ 0 h 213"/>
                <a:gd name="T4" fmla="*/ 22 w 86"/>
                <a:gd name="T5" fmla="*/ 9 h 213"/>
                <a:gd name="T6" fmla="*/ 1 w 86"/>
                <a:gd name="T7" fmla="*/ 115 h 213"/>
                <a:gd name="T8" fmla="*/ 3 w 86"/>
                <a:gd name="T9" fmla="*/ 124 h 213"/>
                <a:gd name="T10" fmla="*/ 11 w 86"/>
                <a:gd name="T11" fmla="*/ 128 h 213"/>
                <a:gd name="T12" fmla="*/ 11 w 86"/>
                <a:gd name="T13" fmla="*/ 203 h 213"/>
                <a:gd name="T14" fmla="*/ 22 w 86"/>
                <a:gd name="T15" fmla="*/ 213 h 213"/>
                <a:gd name="T16" fmla="*/ 32 w 86"/>
                <a:gd name="T17" fmla="*/ 203 h 213"/>
                <a:gd name="T18" fmla="*/ 32 w 86"/>
                <a:gd name="T19" fmla="*/ 128 h 213"/>
                <a:gd name="T20" fmla="*/ 54 w 86"/>
                <a:gd name="T21" fmla="*/ 128 h 213"/>
                <a:gd name="T22" fmla="*/ 54 w 86"/>
                <a:gd name="T23" fmla="*/ 203 h 213"/>
                <a:gd name="T24" fmla="*/ 64 w 86"/>
                <a:gd name="T25" fmla="*/ 213 h 213"/>
                <a:gd name="T26" fmla="*/ 75 w 86"/>
                <a:gd name="T27" fmla="*/ 203 h 213"/>
                <a:gd name="T28" fmla="*/ 75 w 86"/>
                <a:gd name="T29" fmla="*/ 128 h 213"/>
                <a:gd name="T30" fmla="*/ 83 w 86"/>
                <a:gd name="T31" fmla="*/ 124 h 213"/>
                <a:gd name="T32" fmla="*/ 85 w 86"/>
                <a:gd name="T33" fmla="*/ 115 h 213"/>
                <a:gd name="T34" fmla="*/ 64 w 86"/>
                <a:gd name="T35" fmla="*/ 9 h 213"/>
                <a:gd name="T36" fmla="*/ 54 w 86"/>
                <a:gd name="T37" fmla="*/ 0 h 213"/>
                <a:gd name="T38" fmla="*/ 41 w 86"/>
                <a:gd name="T39" fmla="*/ 21 h 213"/>
                <a:gd name="T40" fmla="*/ 45 w 86"/>
                <a:gd name="T41" fmla="*/ 21 h 213"/>
                <a:gd name="T42" fmla="*/ 62 w 86"/>
                <a:gd name="T43" fmla="*/ 107 h 213"/>
                <a:gd name="T44" fmla="*/ 24 w 86"/>
                <a:gd name="T45" fmla="*/ 107 h 213"/>
                <a:gd name="T46" fmla="*/ 41 w 86"/>
                <a:gd name="T47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213">
                  <a:moveTo>
                    <a:pt x="5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3" y="4"/>
                    <a:pt x="22" y="9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0" y="118"/>
                    <a:pt x="1" y="122"/>
                    <a:pt x="3" y="124"/>
                  </a:cubicBezTo>
                  <a:cubicBezTo>
                    <a:pt x="5" y="127"/>
                    <a:pt x="8" y="128"/>
                    <a:pt x="11" y="128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1" y="209"/>
                    <a:pt x="16" y="213"/>
                    <a:pt x="22" y="213"/>
                  </a:cubicBezTo>
                  <a:cubicBezTo>
                    <a:pt x="28" y="213"/>
                    <a:pt x="32" y="209"/>
                    <a:pt x="32" y="203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9"/>
                    <a:pt x="58" y="213"/>
                    <a:pt x="64" y="213"/>
                  </a:cubicBezTo>
                  <a:cubicBezTo>
                    <a:pt x="70" y="213"/>
                    <a:pt x="75" y="209"/>
                    <a:pt x="75" y="203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8" y="128"/>
                    <a:pt x="81" y="127"/>
                    <a:pt x="83" y="124"/>
                  </a:cubicBezTo>
                  <a:cubicBezTo>
                    <a:pt x="85" y="122"/>
                    <a:pt x="86" y="118"/>
                    <a:pt x="85" y="1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4"/>
                    <a:pt x="59" y="0"/>
                    <a:pt x="54" y="0"/>
                  </a:cubicBezTo>
                  <a:close/>
                  <a:moveTo>
                    <a:pt x="41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4" y="107"/>
                    <a:pt x="24" y="107"/>
                    <a:pt x="24" y="107"/>
                  </a:cubicBezTo>
                  <a:lnTo>
                    <a:pt x="4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7" name="Freeform 797">
              <a:extLst>
                <a:ext uri="{FF2B5EF4-FFF2-40B4-BE49-F238E27FC236}">
                  <a16:creationId xmlns:a16="http://schemas.microsoft.com/office/drawing/2014/main" id="{7D6EEB5A-4F32-4B49-9309-1BA854538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9" y="3073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3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3" y="26"/>
                    <a:pt x="43" y="32"/>
                  </a:cubicBezTo>
                  <a:cubicBezTo>
                    <a:pt x="43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8" name="Freeform 798">
              <a:extLst>
                <a:ext uri="{FF2B5EF4-FFF2-40B4-BE49-F238E27FC236}">
                  <a16:creationId xmlns:a16="http://schemas.microsoft.com/office/drawing/2014/main" id="{5DE1C47D-0FDE-48AD-BE1B-890597843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2" y="3129"/>
              <a:ext cx="58" cy="142"/>
            </a:xfrm>
            <a:custGeom>
              <a:avLst/>
              <a:gdLst>
                <a:gd name="T0" fmla="*/ 53 w 86"/>
                <a:gd name="T1" fmla="*/ 0 h 213"/>
                <a:gd name="T2" fmla="*/ 32 w 86"/>
                <a:gd name="T3" fmla="*/ 0 h 213"/>
                <a:gd name="T4" fmla="*/ 22 w 86"/>
                <a:gd name="T5" fmla="*/ 9 h 213"/>
                <a:gd name="T6" fmla="*/ 0 w 86"/>
                <a:gd name="T7" fmla="*/ 115 h 213"/>
                <a:gd name="T8" fmla="*/ 2 w 86"/>
                <a:gd name="T9" fmla="*/ 124 h 213"/>
                <a:gd name="T10" fmla="*/ 11 w 86"/>
                <a:gd name="T11" fmla="*/ 128 h 213"/>
                <a:gd name="T12" fmla="*/ 11 w 86"/>
                <a:gd name="T13" fmla="*/ 203 h 213"/>
                <a:gd name="T14" fmla="*/ 21 w 86"/>
                <a:gd name="T15" fmla="*/ 213 h 213"/>
                <a:gd name="T16" fmla="*/ 32 w 86"/>
                <a:gd name="T17" fmla="*/ 203 h 213"/>
                <a:gd name="T18" fmla="*/ 32 w 86"/>
                <a:gd name="T19" fmla="*/ 128 h 213"/>
                <a:gd name="T20" fmla="*/ 53 w 86"/>
                <a:gd name="T21" fmla="*/ 128 h 213"/>
                <a:gd name="T22" fmla="*/ 53 w 86"/>
                <a:gd name="T23" fmla="*/ 203 h 213"/>
                <a:gd name="T24" fmla="*/ 64 w 86"/>
                <a:gd name="T25" fmla="*/ 213 h 213"/>
                <a:gd name="T26" fmla="*/ 75 w 86"/>
                <a:gd name="T27" fmla="*/ 203 h 213"/>
                <a:gd name="T28" fmla="*/ 75 w 86"/>
                <a:gd name="T29" fmla="*/ 128 h 213"/>
                <a:gd name="T30" fmla="*/ 83 w 86"/>
                <a:gd name="T31" fmla="*/ 124 h 213"/>
                <a:gd name="T32" fmla="*/ 85 w 86"/>
                <a:gd name="T33" fmla="*/ 115 h 213"/>
                <a:gd name="T34" fmla="*/ 64 w 86"/>
                <a:gd name="T35" fmla="*/ 9 h 213"/>
                <a:gd name="T36" fmla="*/ 53 w 86"/>
                <a:gd name="T37" fmla="*/ 0 h 213"/>
                <a:gd name="T38" fmla="*/ 41 w 86"/>
                <a:gd name="T39" fmla="*/ 21 h 213"/>
                <a:gd name="T40" fmla="*/ 45 w 86"/>
                <a:gd name="T41" fmla="*/ 21 h 213"/>
                <a:gd name="T42" fmla="*/ 62 w 86"/>
                <a:gd name="T43" fmla="*/ 107 h 213"/>
                <a:gd name="T44" fmla="*/ 24 w 86"/>
                <a:gd name="T45" fmla="*/ 107 h 213"/>
                <a:gd name="T46" fmla="*/ 41 w 86"/>
                <a:gd name="T47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213">
                  <a:moveTo>
                    <a:pt x="53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3" y="4"/>
                    <a:pt x="22" y="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8"/>
                    <a:pt x="0" y="122"/>
                    <a:pt x="2" y="124"/>
                  </a:cubicBezTo>
                  <a:cubicBezTo>
                    <a:pt x="4" y="127"/>
                    <a:pt x="7" y="128"/>
                    <a:pt x="11" y="128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1" y="209"/>
                    <a:pt x="15" y="213"/>
                    <a:pt x="21" y="213"/>
                  </a:cubicBezTo>
                  <a:cubicBezTo>
                    <a:pt x="27" y="213"/>
                    <a:pt x="32" y="209"/>
                    <a:pt x="32" y="203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9"/>
                    <a:pt x="58" y="213"/>
                    <a:pt x="64" y="213"/>
                  </a:cubicBezTo>
                  <a:cubicBezTo>
                    <a:pt x="70" y="213"/>
                    <a:pt x="75" y="209"/>
                    <a:pt x="75" y="203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8" y="128"/>
                    <a:pt x="81" y="127"/>
                    <a:pt x="83" y="124"/>
                  </a:cubicBezTo>
                  <a:cubicBezTo>
                    <a:pt x="85" y="122"/>
                    <a:pt x="86" y="118"/>
                    <a:pt x="85" y="1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4"/>
                    <a:pt x="58" y="0"/>
                    <a:pt x="53" y="0"/>
                  </a:cubicBezTo>
                  <a:close/>
                  <a:moveTo>
                    <a:pt x="41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4" y="107"/>
                    <a:pt x="24" y="107"/>
                    <a:pt x="24" y="107"/>
                  </a:cubicBezTo>
                  <a:lnTo>
                    <a:pt x="4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9" name="Freeform 799">
              <a:extLst>
                <a:ext uri="{FF2B5EF4-FFF2-40B4-BE49-F238E27FC236}">
                  <a16:creationId xmlns:a16="http://schemas.microsoft.com/office/drawing/2014/main" id="{16C4488A-C8FD-4C74-9B96-0578514CF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0" y="3073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2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49" y="64"/>
                    <a:pt x="64" y="4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2" y="26"/>
                    <a:pt x="42" y="32"/>
                  </a:cubicBezTo>
                  <a:cubicBezTo>
                    <a:pt x="42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0" name="Freeform 800">
              <a:extLst>
                <a:ext uri="{FF2B5EF4-FFF2-40B4-BE49-F238E27FC236}">
                  <a16:creationId xmlns:a16="http://schemas.microsoft.com/office/drawing/2014/main" id="{90108CF1-55AB-4301-A021-FD9863982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3" y="3129"/>
              <a:ext cx="57" cy="142"/>
            </a:xfrm>
            <a:custGeom>
              <a:avLst/>
              <a:gdLst>
                <a:gd name="T0" fmla="*/ 74 w 85"/>
                <a:gd name="T1" fmla="*/ 0 h 213"/>
                <a:gd name="T2" fmla="*/ 10 w 85"/>
                <a:gd name="T3" fmla="*/ 0 h 213"/>
                <a:gd name="T4" fmla="*/ 0 w 85"/>
                <a:gd name="T5" fmla="*/ 11 h 213"/>
                <a:gd name="T6" fmla="*/ 0 w 85"/>
                <a:gd name="T7" fmla="*/ 96 h 213"/>
                <a:gd name="T8" fmla="*/ 10 w 85"/>
                <a:gd name="T9" fmla="*/ 107 h 213"/>
                <a:gd name="T10" fmla="*/ 10 w 85"/>
                <a:gd name="T11" fmla="*/ 203 h 213"/>
                <a:gd name="T12" fmla="*/ 21 w 85"/>
                <a:gd name="T13" fmla="*/ 213 h 213"/>
                <a:gd name="T14" fmla="*/ 32 w 85"/>
                <a:gd name="T15" fmla="*/ 203 h 213"/>
                <a:gd name="T16" fmla="*/ 32 w 85"/>
                <a:gd name="T17" fmla="*/ 107 h 213"/>
                <a:gd name="T18" fmla="*/ 53 w 85"/>
                <a:gd name="T19" fmla="*/ 107 h 213"/>
                <a:gd name="T20" fmla="*/ 53 w 85"/>
                <a:gd name="T21" fmla="*/ 203 h 213"/>
                <a:gd name="T22" fmla="*/ 64 w 85"/>
                <a:gd name="T23" fmla="*/ 213 h 213"/>
                <a:gd name="T24" fmla="*/ 74 w 85"/>
                <a:gd name="T25" fmla="*/ 203 h 213"/>
                <a:gd name="T26" fmla="*/ 74 w 85"/>
                <a:gd name="T27" fmla="*/ 107 h 213"/>
                <a:gd name="T28" fmla="*/ 85 w 85"/>
                <a:gd name="T29" fmla="*/ 96 h 213"/>
                <a:gd name="T30" fmla="*/ 85 w 85"/>
                <a:gd name="T31" fmla="*/ 11 h 213"/>
                <a:gd name="T32" fmla="*/ 74 w 85"/>
                <a:gd name="T33" fmla="*/ 0 h 213"/>
                <a:gd name="T34" fmla="*/ 21 w 85"/>
                <a:gd name="T35" fmla="*/ 21 h 213"/>
                <a:gd name="T36" fmla="*/ 64 w 85"/>
                <a:gd name="T37" fmla="*/ 21 h 213"/>
                <a:gd name="T38" fmla="*/ 64 w 85"/>
                <a:gd name="T39" fmla="*/ 85 h 213"/>
                <a:gd name="T40" fmla="*/ 21 w 85"/>
                <a:gd name="T41" fmla="*/ 85 h 213"/>
                <a:gd name="T42" fmla="*/ 21 w 85"/>
                <a:gd name="T43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213">
                  <a:moveTo>
                    <a:pt x="7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10" y="203"/>
                    <a:pt x="10" y="203"/>
                    <a:pt x="10" y="203"/>
                  </a:cubicBezTo>
                  <a:cubicBezTo>
                    <a:pt x="10" y="209"/>
                    <a:pt x="15" y="213"/>
                    <a:pt x="21" y="213"/>
                  </a:cubicBezTo>
                  <a:cubicBezTo>
                    <a:pt x="27" y="213"/>
                    <a:pt x="32" y="209"/>
                    <a:pt x="32" y="203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9"/>
                    <a:pt x="58" y="213"/>
                    <a:pt x="64" y="213"/>
                  </a:cubicBezTo>
                  <a:cubicBezTo>
                    <a:pt x="70" y="213"/>
                    <a:pt x="74" y="209"/>
                    <a:pt x="74" y="203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80" y="107"/>
                    <a:pt x="85" y="102"/>
                    <a:pt x="85" y="96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0" y="0"/>
                    <a:pt x="74" y="0"/>
                  </a:cubicBezTo>
                  <a:close/>
                  <a:moveTo>
                    <a:pt x="21" y="21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21" y="85"/>
                    <a:pt x="21" y="85"/>
                    <a:pt x="21" y="85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1" name="Freeform 801">
              <a:extLst>
                <a:ext uri="{FF2B5EF4-FFF2-40B4-BE49-F238E27FC236}">
                  <a16:creationId xmlns:a16="http://schemas.microsoft.com/office/drawing/2014/main" id="{A0966147-A117-4B2D-A800-7A37FED0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0" y="3073"/>
              <a:ext cx="43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3 w 64"/>
                <a:gd name="T13" fmla="*/ 32 h 64"/>
                <a:gd name="T14" fmla="*/ 32 w 64"/>
                <a:gd name="T15" fmla="*/ 42 h 64"/>
                <a:gd name="T16" fmla="*/ 22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3" y="26"/>
                    <a:pt x="43" y="32"/>
                  </a:cubicBezTo>
                  <a:cubicBezTo>
                    <a:pt x="43" y="38"/>
                    <a:pt x="38" y="42"/>
                    <a:pt x="32" y="42"/>
                  </a:cubicBezTo>
                  <a:cubicBezTo>
                    <a:pt x="26" y="42"/>
                    <a:pt x="22" y="38"/>
                    <a:pt x="22" y="32"/>
                  </a:cubicBezTo>
                  <a:cubicBezTo>
                    <a:pt x="22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2" name="Freeform 802">
              <a:extLst>
                <a:ext uri="{FF2B5EF4-FFF2-40B4-BE49-F238E27FC236}">
                  <a16:creationId xmlns:a16="http://schemas.microsoft.com/office/drawing/2014/main" id="{CED62C09-213E-448B-B392-2B4499B50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1" y="3009"/>
              <a:ext cx="340" cy="340"/>
            </a:xfrm>
            <a:custGeom>
              <a:avLst/>
              <a:gdLst>
                <a:gd name="T0" fmla="*/ 256 w 512"/>
                <a:gd name="T1" fmla="*/ 0 h 512"/>
                <a:gd name="T2" fmla="*/ 0 w 512"/>
                <a:gd name="T3" fmla="*/ 256 h 512"/>
                <a:gd name="T4" fmla="*/ 256 w 512"/>
                <a:gd name="T5" fmla="*/ 512 h 512"/>
                <a:gd name="T6" fmla="*/ 512 w 512"/>
                <a:gd name="T7" fmla="*/ 256 h 512"/>
                <a:gd name="T8" fmla="*/ 256 w 512"/>
                <a:gd name="T9" fmla="*/ 0 h 512"/>
                <a:gd name="T10" fmla="*/ 256 w 512"/>
                <a:gd name="T11" fmla="*/ 490 h 512"/>
                <a:gd name="T12" fmla="*/ 21 w 512"/>
                <a:gd name="T13" fmla="*/ 256 h 512"/>
                <a:gd name="T14" fmla="*/ 256 w 512"/>
                <a:gd name="T15" fmla="*/ 21 h 512"/>
                <a:gd name="T16" fmla="*/ 490 w 512"/>
                <a:gd name="T17" fmla="*/ 256 h 512"/>
                <a:gd name="T18" fmla="*/ 256 w 512"/>
                <a:gd name="T19" fmla="*/ 49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56" y="490"/>
                  </a:move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73" name="Group 235">
            <a:extLst>
              <a:ext uri="{FF2B5EF4-FFF2-40B4-BE49-F238E27FC236}">
                <a16:creationId xmlns:a16="http://schemas.microsoft.com/office/drawing/2014/main" id="{8FE179F4-CF38-4D7F-8A7A-F388A652CA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2291" y="1378263"/>
            <a:ext cx="560269" cy="560269"/>
            <a:chOff x="4264" y="792"/>
            <a:chExt cx="340" cy="340"/>
          </a:xfrm>
          <a:solidFill>
            <a:srgbClr val="7D91BB"/>
          </a:solidFill>
        </p:grpSpPr>
        <p:sp>
          <p:nvSpPr>
            <p:cNvPr id="74" name="Freeform 236">
              <a:extLst>
                <a:ext uri="{FF2B5EF4-FFF2-40B4-BE49-F238E27FC236}">
                  <a16:creationId xmlns:a16="http://schemas.microsoft.com/office/drawing/2014/main" id="{D542F2CE-2ED8-4F36-A9D3-5790F78FA3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4" y="792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5" name="Freeform 237">
              <a:extLst>
                <a:ext uri="{FF2B5EF4-FFF2-40B4-BE49-F238E27FC236}">
                  <a16:creationId xmlns:a16="http://schemas.microsoft.com/office/drawing/2014/main" id="{48DD54E7-3DD2-4B83-AD7E-4770468DD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884"/>
              <a:ext cx="127" cy="113"/>
            </a:xfrm>
            <a:custGeom>
              <a:avLst/>
              <a:gdLst>
                <a:gd name="T0" fmla="*/ 192 w 192"/>
                <a:gd name="T1" fmla="*/ 118 h 171"/>
                <a:gd name="T2" fmla="*/ 192 w 192"/>
                <a:gd name="T3" fmla="*/ 11 h 171"/>
                <a:gd name="T4" fmla="*/ 181 w 192"/>
                <a:gd name="T5" fmla="*/ 0 h 171"/>
                <a:gd name="T6" fmla="*/ 10 w 192"/>
                <a:gd name="T7" fmla="*/ 0 h 171"/>
                <a:gd name="T8" fmla="*/ 0 w 192"/>
                <a:gd name="T9" fmla="*/ 11 h 171"/>
                <a:gd name="T10" fmla="*/ 0 w 192"/>
                <a:gd name="T11" fmla="*/ 118 h 171"/>
                <a:gd name="T12" fmla="*/ 10 w 192"/>
                <a:gd name="T13" fmla="*/ 128 h 171"/>
                <a:gd name="T14" fmla="*/ 32 w 192"/>
                <a:gd name="T15" fmla="*/ 128 h 171"/>
                <a:gd name="T16" fmla="*/ 32 w 192"/>
                <a:gd name="T17" fmla="*/ 160 h 171"/>
                <a:gd name="T18" fmla="*/ 38 w 192"/>
                <a:gd name="T19" fmla="*/ 170 h 171"/>
                <a:gd name="T20" fmla="*/ 42 w 192"/>
                <a:gd name="T21" fmla="*/ 171 h 171"/>
                <a:gd name="T22" fmla="*/ 50 w 192"/>
                <a:gd name="T23" fmla="*/ 168 h 171"/>
                <a:gd name="T24" fmla="*/ 89 w 192"/>
                <a:gd name="T25" fmla="*/ 128 h 171"/>
                <a:gd name="T26" fmla="*/ 181 w 192"/>
                <a:gd name="T27" fmla="*/ 128 h 171"/>
                <a:gd name="T28" fmla="*/ 192 w 192"/>
                <a:gd name="T29" fmla="*/ 118 h 171"/>
                <a:gd name="T30" fmla="*/ 170 w 192"/>
                <a:gd name="T31" fmla="*/ 107 h 171"/>
                <a:gd name="T32" fmla="*/ 85 w 192"/>
                <a:gd name="T33" fmla="*/ 107 h 171"/>
                <a:gd name="T34" fmla="*/ 77 w 192"/>
                <a:gd name="T35" fmla="*/ 110 h 171"/>
                <a:gd name="T36" fmla="*/ 53 w 192"/>
                <a:gd name="T37" fmla="*/ 135 h 171"/>
                <a:gd name="T38" fmla="*/ 53 w 192"/>
                <a:gd name="T39" fmla="*/ 118 h 171"/>
                <a:gd name="T40" fmla="*/ 42 w 192"/>
                <a:gd name="T41" fmla="*/ 107 h 171"/>
                <a:gd name="T42" fmla="*/ 21 w 192"/>
                <a:gd name="T43" fmla="*/ 107 h 171"/>
                <a:gd name="T44" fmla="*/ 21 w 192"/>
                <a:gd name="T45" fmla="*/ 22 h 171"/>
                <a:gd name="T46" fmla="*/ 170 w 192"/>
                <a:gd name="T47" fmla="*/ 22 h 171"/>
                <a:gd name="T48" fmla="*/ 170 w 192"/>
                <a:gd name="T49" fmla="*/ 10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71">
                  <a:moveTo>
                    <a:pt x="192" y="118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5"/>
                    <a:pt x="187" y="0"/>
                    <a:pt x="18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10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5"/>
                    <a:pt x="34" y="169"/>
                    <a:pt x="38" y="170"/>
                  </a:cubicBezTo>
                  <a:cubicBezTo>
                    <a:pt x="40" y="171"/>
                    <a:pt x="41" y="171"/>
                    <a:pt x="42" y="171"/>
                  </a:cubicBezTo>
                  <a:cubicBezTo>
                    <a:pt x="45" y="171"/>
                    <a:pt x="48" y="170"/>
                    <a:pt x="50" y="16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7" y="128"/>
                    <a:pt x="192" y="124"/>
                    <a:pt x="192" y="118"/>
                  </a:cubicBezTo>
                  <a:close/>
                  <a:moveTo>
                    <a:pt x="170" y="107"/>
                  </a:moveTo>
                  <a:cubicBezTo>
                    <a:pt x="85" y="107"/>
                    <a:pt x="85" y="107"/>
                    <a:pt x="85" y="107"/>
                  </a:cubicBezTo>
                  <a:cubicBezTo>
                    <a:pt x="82" y="107"/>
                    <a:pt x="79" y="108"/>
                    <a:pt x="77" y="110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3" y="112"/>
                    <a:pt x="48" y="107"/>
                    <a:pt x="4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170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6" name="Freeform 238">
              <a:extLst>
                <a:ext uri="{FF2B5EF4-FFF2-40B4-BE49-F238E27FC236}">
                  <a16:creationId xmlns:a16="http://schemas.microsoft.com/office/drawing/2014/main" id="{B2CF18C7-C3AD-4850-AA1C-2924F3BC1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941"/>
              <a:ext cx="127" cy="127"/>
            </a:xfrm>
            <a:custGeom>
              <a:avLst/>
              <a:gdLst>
                <a:gd name="T0" fmla="*/ 181 w 192"/>
                <a:gd name="T1" fmla="*/ 0 h 192"/>
                <a:gd name="T2" fmla="*/ 96 w 192"/>
                <a:gd name="T3" fmla="*/ 0 h 192"/>
                <a:gd name="T4" fmla="*/ 85 w 192"/>
                <a:gd name="T5" fmla="*/ 10 h 192"/>
                <a:gd name="T6" fmla="*/ 96 w 192"/>
                <a:gd name="T7" fmla="*/ 21 h 192"/>
                <a:gd name="T8" fmla="*/ 170 w 192"/>
                <a:gd name="T9" fmla="*/ 21 h 192"/>
                <a:gd name="T10" fmla="*/ 170 w 192"/>
                <a:gd name="T11" fmla="*/ 128 h 192"/>
                <a:gd name="T12" fmla="*/ 138 w 192"/>
                <a:gd name="T13" fmla="*/ 128 h 192"/>
                <a:gd name="T14" fmla="*/ 128 w 192"/>
                <a:gd name="T15" fmla="*/ 138 h 192"/>
                <a:gd name="T16" fmla="*/ 128 w 192"/>
                <a:gd name="T17" fmla="*/ 155 h 192"/>
                <a:gd name="T18" fmla="*/ 103 w 192"/>
                <a:gd name="T19" fmla="*/ 131 h 192"/>
                <a:gd name="T20" fmla="*/ 96 w 192"/>
                <a:gd name="T21" fmla="*/ 128 h 192"/>
                <a:gd name="T22" fmla="*/ 21 w 192"/>
                <a:gd name="T23" fmla="*/ 128 h 192"/>
                <a:gd name="T24" fmla="*/ 21 w 192"/>
                <a:gd name="T25" fmla="*/ 74 h 192"/>
                <a:gd name="T26" fmla="*/ 10 w 192"/>
                <a:gd name="T27" fmla="*/ 64 h 192"/>
                <a:gd name="T28" fmla="*/ 0 w 192"/>
                <a:gd name="T29" fmla="*/ 74 h 192"/>
                <a:gd name="T30" fmla="*/ 0 w 192"/>
                <a:gd name="T31" fmla="*/ 138 h 192"/>
                <a:gd name="T32" fmla="*/ 10 w 192"/>
                <a:gd name="T33" fmla="*/ 149 h 192"/>
                <a:gd name="T34" fmla="*/ 91 w 192"/>
                <a:gd name="T35" fmla="*/ 149 h 192"/>
                <a:gd name="T36" fmla="*/ 131 w 192"/>
                <a:gd name="T37" fmla="*/ 189 h 192"/>
                <a:gd name="T38" fmla="*/ 138 w 192"/>
                <a:gd name="T39" fmla="*/ 192 h 192"/>
                <a:gd name="T40" fmla="*/ 142 w 192"/>
                <a:gd name="T41" fmla="*/ 191 h 192"/>
                <a:gd name="T42" fmla="*/ 149 w 192"/>
                <a:gd name="T43" fmla="*/ 181 h 192"/>
                <a:gd name="T44" fmla="*/ 149 w 192"/>
                <a:gd name="T45" fmla="*/ 149 h 192"/>
                <a:gd name="T46" fmla="*/ 181 w 192"/>
                <a:gd name="T47" fmla="*/ 149 h 192"/>
                <a:gd name="T48" fmla="*/ 192 w 192"/>
                <a:gd name="T49" fmla="*/ 138 h 192"/>
                <a:gd name="T50" fmla="*/ 192 w 192"/>
                <a:gd name="T51" fmla="*/ 10 h 192"/>
                <a:gd name="T52" fmla="*/ 181 w 192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92">
                  <a:moveTo>
                    <a:pt x="18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5" y="4"/>
                    <a:pt x="85" y="10"/>
                  </a:cubicBezTo>
                  <a:cubicBezTo>
                    <a:pt x="85" y="16"/>
                    <a:pt x="90" y="21"/>
                    <a:pt x="96" y="21"/>
                  </a:cubicBezTo>
                  <a:cubicBezTo>
                    <a:pt x="170" y="21"/>
                    <a:pt x="170" y="21"/>
                    <a:pt x="170" y="21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2" y="128"/>
                    <a:pt x="128" y="132"/>
                    <a:pt x="128" y="138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1" y="129"/>
                    <a:pt x="98" y="128"/>
                    <a:pt x="96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68"/>
                    <a:pt x="16" y="64"/>
                    <a:pt x="10" y="64"/>
                  </a:cubicBezTo>
                  <a:cubicBezTo>
                    <a:pt x="4" y="64"/>
                    <a:pt x="0" y="68"/>
                    <a:pt x="0" y="74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4"/>
                    <a:pt x="4" y="149"/>
                    <a:pt x="1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3" y="191"/>
                    <a:pt x="136" y="192"/>
                    <a:pt x="138" y="192"/>
                  </a:cubicBezTo>
                  <a:cubicBezTo>
                    <a:pt x="140" y="192"/>
                    <a:pt x="141" y="191"/>
                    <a:pt x="142" y="191"/>
                  </a:cubicBezTo>
                  <a:cubicBezTo>
                    <a:pt x="146" y="189"/>
                    <a:pt x="149" y="185"/>
                    <a:pt x="149" y="181"/>
                  </a:cubicBezTo>
                  <a:cubicBezTo>
                    <a:pt x="149" y="149"/>
                    <a:pt x="149" y="149"/>
                    <a:pt x="149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7" y="149"/>
                    <a:pt x="192" y="144"/>
                    <a:pt x="192" y="13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2" y="4"/>
                    <a:pt x="187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77" name="Group 205">
            <a:extLst>
              <a:ext uri="{FF2B5EF4-FFF2-40B4-BE49-F238E27FC236}">
                <a16:creationId xmlns:a16="http://schemas.microsoft.com/office/drawing/2014/main" id="{49DAFEE7-5EE4-4ED6-8AC0-6BE53331DF40}"/>
              </a:ext>
            </a:extLst>
          </p:cNvPr>
          <p:cNvGrpSpPr>
            <a:grpSpLocks noChangeAspect="1"/>
          </p:cNvGrpSpPr>
          <p:nvPr/>
        </p:nvGrpSpPr>
        <p:grpSpPr>
          <a:xfrm>
            <a:off x="812132" y="3712007"/>
            <a:ext cx="560269" cy="557155"/>
            <a:chOff x="3441700" y="3584575"/>
            <a:chExt cx="2570163" cy="2555875"/>
          </a:xfrm>
          <a:solidFill>
            <a:srgbClr val="BA2F7D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896EA3E-56C6-4879-868A-74C6237EB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700" y="3584575"/>
              <a:ext cx="2570163" cy="2555875"/>
            </a:xfrm>
            <a:custGeom>
              <a:avLst/>
              <a:gdLst>
                <a:gd name="T0" fmla="*/ 192 w 384"/>
                <a:gd name="T1" fmla="*/ 16 h 384"/>
                <a:gd name="T2" fmla="*/ 368 w 384"/>
                <a:gd name="T3" fmla="*/ 192 h 384"/>
                <a:gd name="T4" fmla="*/ 192 w 384"/>
                <a:gd name="T5" fmla="*/ 368 h 384"/>
                <a:gd name="T6" fmla="*/ 16 w 384"/>
                <a:gd name="T7" fmla="*/ 192 h 384"/>
                <a:gd name="T8" fmla="*/ 192 w 384"/>
                <a:gd name="T9" fmla="*/ 16 h 384"/>
                <a:gd name="T10" fmla="*/ 192 w 384"/>
                <a:gd name="T11" fmla="*/ 0 h 384"/>
                <a:gd name="T12" fmla="*/ 0 w 384"/>
                <a:gd name="T13" fmla="*/ 192 h 384"/>
                <a:gd name="T14" fmla="*/ 192 w 384"/>
                <a:gd name="T15" fmla="*/ 384 h 384"/>
                <a:gd name="T16" fmla="*/ 384 w 384"/>
                <a:gd name="T17" fmla="*/ 192 h 384"/>
                <a:gd name="T18" fmla="*/ 192 w 384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16"/>
                  </a:moveTo>
                  <a:cubicBezTo>
                    <a:pt x="289" y="16"/>
                    <a:pt x="368" y="95"/>
                    <a:pt x="368" y="192"/>
                  </a:cubicBezTo>
                  <a:cubicBezTo>
                    <a:pt x="368" y="289"/>
                    <a:pt x="289" y="368"/>
                    <a:pt x="192" y="368"/>
                  </a:cubicBezTo>
                  <a:cubicBezTo>
                    <a:pt x="95" y="368"/>
                    <a:pt x="16" y="289"/>
                    <a:pt x="16" y="192"/>
                  </a:cubicBezTo>
                  <a:cubicBezTo>
                    <a:pt x="16" y="95"/>
                    <a:pt x="95" y="16"/>
                    <a:pt x="192" y="16"/>
                  </a:cubicBezTo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US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D14441B2-FD5B-4185-9B2D-B6A344D0F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6688" y="4210050"/>
              <a:ext cx="1479550" cy="1184275"/>
            </a:xfrm>
            <a:custGeom>
              <a:avLst/>
              <a:gdLst>
                <a:gd name="T0" fmla="*/ 56 w 221"/>
                <a:gd name="T1" fmla="*/ 122 h 178"/>
                <a:gd name="T2" fmla="*/ 88 w 221"/>
                <a:gd name="T3" fmla="*/ 90 h 178"/>
                <a:gd name="T4" fmla="*/ 56 w 221"/>
                <a:gd name="T5" fmla="*/ 58 h 178"/>
                <a:gd name="T6" fmla="*/ 24 w 221"/>
                <a:gd name="T7" fmla="*/ 90 h 178"/>
                <a:gd name="T8" fmla="*/ 56 w 221"/>
                <a:gd name="T9" fmla="*/ 122 h 178"/>
                <a:gd name="T10" fmla="*/ 56 w 221"/>
                <a:gd name="T11" fmla="*/ 74 h 178"/>
                <a:gd name="T12" fmla="*/ 72 w 221"/>
                <a:gd name="T13" fmla="*/ 90 h 178"/>
                <a:gd name="T14" fmla="*/ 56 w 221"/>
                <a:gd name="T15" fmla="*/ 106 h 178"/>
                <a:gd name="T16" fmla="*/ 40 w 221"/>
                <a:gd name="T17" fmla="*/ 90 h 178"/>
                <a:gd name="T18" fmla="*/ 56 w 221"/>
                <a:gd name="T19" fmla="*/ 74 h 178"/>
                <a:gd name="T20" fmla="*/ 127 w 221"/>
                <a:gd name="T21" fmla="*/ 68 h 178"/>
                <a:gd name="T22" fmla="*/ 136 w 221"/>
                <a:gd name="T23" fmla="*/ 89 h 178"/>
                <a:gd name="T24" fmla="*/ 127 w 221"/>
                <a:gd name="T25" fmla="*/ 111 h 178"/>
                <a:gd name="T26" fmla="*/ 122 w 221"/>
                <a:gd name="T27" fmla="*/ 113 h 178"/>
                <a:gd name="T28" fmla="*/ 116 w 221"/>
                <a:gd name="T29" fmla="*/ 111 h 178"/>
                <a:gd name="T30" fmla="*/ 116 w 221"/>
                <a:gd name="T31" fmla="*/ 100 h 178"/>
                <a:gd name="T32" fmla="*/ 120 w 221"/>
                <a:gd name="T33" fmla="*/ 89 h 178"/>
                <a:gd name="T34" fmla="*/ 116 w 221"/>
                <a:gd name="T35" fmla="*/ 78 h 178"/>
                <a:gd name="T36" fmla="*/ 116 w 221"/>
                <a:gd name="T37" fmla="*/ 67 h 178"/>
                <a:gd name="T38" fmla="*/ 127 w 221"/>
                <a:gd name="T39" fmla="*/ 68 h 178"/>
                <a:gd name="T40" fmla="*/ 178 w 221"/>
                <a:gd name="T41" fmla="*/ 89 h 178"/>
                <a:gd name="T42" fmla="*/ 153 w 221"/>
                <a:gd name="T43" fmla="*/ 144 h 178"/>
                <a:gd name="T44" fmla="*/ 147 w 221"/>
                <a:gd name="T45" fmla="*/ 145 h 178"/>
                <a:gd name="T46" fmla="*/ 141 w 221"/>
                <a:gd name="T47" fmla="*/ 143 h 178"/>
                <a:gd name="T48" fmla="*/ 142 w 221"/>
                <a:gd name="T49" fmla="*/ 131 h 178"/>
                <a:gd name="T50" fmla="*/ 162 w 221"/>
                <a:gd name="T51" fmla="*/ 89 h 178"/>
                <a:gd name="T52" fmla="*/ 142 w 221"/>
                <a:gd name="T53" fmla="*/ 47 h 178"/>
                <a:gd name="T54" fmla="*/ 141 w 221"/>
                <a:gd name="T55" fmla="*/ 36 h 178"/>
                <a:gd name="T56" fmla="*/ 153 w 221"/>
                <a:gd name="T57" fmla="*/ 35 h 178"/>
                <a:gd name="T58" fmla="*/ 178 w 221"/>
                <a:gd name="T59" fmla="*/ 89 h 178"/>
                <a:gd name="T60" fmla="*/ 221 w 221"/>
                <a:gd name="T61" fmla="*/ 89 h 178"/>
                <a:gd name="T62" fmla="*/ 178 w 221"/>
                <a:gd name="T63" fmla="*/ 176 h 178"/>
                <a:gd name="T64" fmla="*/ 173 w 221"/>
                <a:gd name="T65" fmla="*/ 178 h 178"/>
                <a:gd name="T66" fmla="*/ 167 w 221"/>
                <a:gd name="T67" fmla="*/ 175 h 178"/>
                <a:gd name="T68" fmla="*/ 168 w 221"/>
                <a:gd name="T69" fmla="*/ 163 h 178"/>
                <a:gd name="T70" fmla="*/ 205 w 221"/>
                <a:gd name="T71" fmla="*/ 89 h 178"/>
                <a:gd name="T72" fmla="*/ 168 w 221"/>
                <a:gd name="T73" fmla="*/ 15 h 178"/>
                <a:gd name="T74" fmla="*/ 167 w 221"/>
                <a:gd name="T75" fmla="*/ 4 h 178"/>
                <a:gd name="T76" fmla="*/ 178 w 221"/>
                <a:gd name="T77" fmla="*/ 2 h 178"/>
                <a:gd name="T78" fmla="*/ 221 w 221"/>
                <a:gd name="T79" fmla="*/ 89 h 178"/>
                <a:gd name="T80" fmla="*/ 112 w 221"/>
                <a:gd name="T81" fmla="*/ 146 h 178"/>
                <a:gd name="T82" fmla="*/ 112 w 221"/>
                <a:gd name="T83" fmla="*/ 170 h 178"/>
                <a:gd name="T84" fmla="*/ 104 w 221"/>
                <a:gd name="T85" fmla="*/ 178 h 178"/>
                <a:gd name="T86" fmla="*/ 96 w 221"/>
                <a:gd name="T87" fmla="*/ 170 h 178"/>
                <a:gd name="T88" fmla="*/ 96 w 221"/>
                <a:gd name="T89" fmla="*/ 154 h 178"/>
                <a:gd name="T90" fmla="*/ 16 w 221"/>
                <a:gd name="T91" fmla="*/ 154 h 178"/>
                <a:gd name="T92" fmla="*/ 16 w 221"/>
                <a:gd name="T93" fmla="*/ 170 h 178"/>
                <a:gd name="T94" fmla="*/ 8 w 221"/>
                <a:gd name="T95" fmla="*/ 178 h 178"/>
                <a:gd name="T96" fmla="*/ 0 w 221"/>
                <a:gd name="T97" fmla="*/ 170 h 178"/>
                <a:gd name="T98" fmla="*/ 0 w 221"/>
                <a:gd name="T99" fmla="*/ 146 h 178"/>
                <a:gd name="T100" fmla="*/ 8 w 221"/>
                <a:gd name="T101" fmla="*/ 138 h 178"/>
                <a:gd name="T102" fmla="*/ 104 w 221"/>
                <a:gd name="T103" fmla="*/ 138 h 178"/>
                <a:gd name="T104" fmla="*/ 112 w 221"/>
                <a:gd name="T105" fmla="*/ 14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78">
                  <a:moveTo>
                    <a:pt x="56" y="122"/>
                  </a:moveTo>
                  <a:cubicBezTo>
                    <a:pt x="73" y="122"/>
                    <a:pt x="88" y="107"/>
                    <a:pt x="88" y="90"/>
                  </a:cubicBezTo>
                  <a:cubicBezTo>
                    <a:pt x="88" y="72"/>
                    <a:pt x="73" y="58"/>
                    <a:pt x="56" y="58"/>
                  </a:cubicBezTo>
                  <a:cubicBezTo>
                    <a:pt x="38" y="58"/>
                    <a:pt x="24" y="72"/>
                    <a:pt x="24" y="90"/>
                  </a:cubicBezTo>
                  <a:cubicBezTo>
                    <a:pt x="24" y="107"/>
                    <a:pt x="38" y="122"/>
                    <a:pt x="56" y="122"/>
                  </a:cubicBezTo>
                  <a:close/>
                  <a:moveTo>
                    <a:pt x="56" y="74"/>
                  </a:moveTo>
                  <a:cubicBezTo>
                    <a:pt x="64" y="74"/>
                    <a:pt x="72" y="81"/>
                    <a:pt x="72" y="90"/>
                  </a:cubicBezTo>
                  <a:cubicBezTo>
                    <a:pt x="72" y="98"/>
                    <a:pt x="64" y="106"/>
                    <a:pt x="56" y="106"/>
                  </a:cubicBezTo>
                  <a:cubicBezTo>
                    <a:pt x="47" y="106"/>
                    <a:pt x="40" y="98"/>
                    <a:pt x="40" y="90"/>
                  </a:cubicBezTo>
                  <a:cubicBezTo>
                    <a:pt x="40" y="81"/>
                    <a:pt x="47" y="74"/>
                    <a:pt x="56" y="74"/>
                  </a:cubicBezTo>
                  <a:close/>
                  <a:moveTo>
                    <a:pt x="127" y="68"/>
                  </a:moveTo>
                  <a:cubicBezTo>
                    <a:pt x="133" y="73"/>
                    <a:pt x="136" y="81"/>
                    <a:pt x="136" y="89"/>
                  </a:cubicBezTo>
                  <a:cubicBezTo>
                    <a:pt x="136" y="97"/>
                    <a:pt x="133" y="105"/>
                    <a:pt x="127" y="111"/>
                  </a:cubicBezTo>
                  <a:cubicBezTo>
                    <a:pt x="126" y="112"/>
                    <a:pt x="124" y="113"/>
                    <a:pt x="122" y="113"/>
                  </a:cubicBezTo>
                  <a:cubicBezTo>
                    <a:pt x="120" y="113"/>
                    <a:pt x="118" y="112"/>
                    <a:pt x="116" y="111"/>
                  </a:cubicBezTo>
                  <a:cubicBezTo>
                    <a:pt x="113" y="108"/>
                    <a:pt x="113" y="103"/>
                    <a:pt x="116" y="100"/>
                  </a:cubicBezTo>
                  <a:cubicBezTo>
                    <a:pt x="118" y="97"/>
                    <a:pt x="120" y="93"/>
                    <a:pt x="120" y="89"/>
                  </a:cubicBezTo>
                  <a:cubicBezTo>
                    <a:pt x="120" y="85"/>
                    <a:pt x="118" y="81"/>
                    <a:pt x="116" y="78"/>
                  </a:cubicBezTo>
                  <a:cubicBezTo>
                    <a:pt x="113" y="75"/>
                    <a:pt x="113" y="70"/>
                    <a:pt x="116" y="67"/>
                  </a:cubicBezTo>
                  <a:cubicBezTo>
                    <a:pt x="119" y="64"/>
                    <a:pt x="124" y="64"/>
                    <a:pt x="127" y="68"/>
                  </a:cubicBezTo>
                  <a:close/>
                  <a:moveTo>
                    <a:pt x="178" y="89"/>
                  </a:moveTo>
                  <a:cubicBezTo>
                    <a:pt x="178" y="110"/>
                    <a:pt x="169" y="130"/>
                    <a:pt x="153" y="144"/>
                  </a:cubicBezTo>
                  <a:cubicBezTo>
                    <a:pt x="151" y="145"/>
                    <a:pt x="149" y="145"/>
                    <a:pt x="147" y="145"/>
                  </a:cubicBezTo>
                  <a:cubicBezTo>
                    <a:pt x="145" y="145"/>
                    <a:pt x="143" y="144"/>
                    <a:pt x="141" y="143"/>
                  </a:cubicBezTo>
                  <a:cubicBezTo>
                    <a:pt x="138" y="139"/>
                    <a:pt x="139" y="134"/>
                    <a:pt x="142" y="131"/>
                  </a:cubicBezTo>
                  <a:cubicBezTo>
                    <a:pt x="155" y="121"/>
                    <a:pt x="162" y="105"/>
                    <a:pt x="162" y="89"/>
                  </a:cubicBezTo>
                  <a:cubicBezTo>
                    <a:pt x="162" y="73"/>
                    <a:pt x="155" y="58"/>
                    <a:pt x="142" y="47"/>
                  </a:cubicBezTo>
                  <a:cubicBezTo>
                    <a:pt x="139" y="44"/>
                    <a:pt x="138" y="39"/>
                    <a:pt x="141" y="36"/>
                  </a:cubicBezTo>
                  <a:cubicBezTo>
                    <a:pt x="144" y="32"/>
                    <a:pt x="149" y="32"/>
                    <a:pt x="153" y="35"/>
                  </a:cubicBezTo>
                  <a:cubicBezTo>
                    <a:pt x="169" y="48"/>
                    <a:pt x="178" y="68"/>
                    <a:pt x="178" y="89"/>
                  </a:cubicBezTo>
                  <a:close/>
                  <a:moveTo>
                    <a:pt x="221" y="89"/>
                  </a:moveTo>
                  <a:cubicBezTo>
                    <a:pt x="221" y="123"/>
                    <a:pt x="205" y="154"/>
                    <a:pt x="178" y="176"/>
                  </a:cubicBezTo>
                  <a:cubicBezTo>
                    <a:pt x="176" y="177"/>
                    <a:pt x="175" y="178"/>
                    <a:pt x="173" y="178"/>
                  </a:cubicBezTo>
                  <a:cubicBezTo>
                    <a:pt x="171" y="178"/>
                    <a:pt x="168" y="177"/>
                    <a:pt x="167" y="175"/>
                  </a:cubicBezTo>
                  <a:cubicBezTo>
                    <a:pt x="164" y="171"/>
                    <a:pt x="164" y="166"/>
                    <a:pt x="168" y="163"/>
                  </a:cubicBezTo>
                  <a:cubicBezTo>
                    <a:pt x="191" y="145"/>
                    <a:pt x="205" y="118"/>
                    <a:pt x="205" y="89"/>
                  </a:cubicBezTo>
                  <a:cubicBezTo>
                    <a:pt x="205" y="60"/>
                    <a:pt x="191" y="33"/>
                    <a:pt x="168" y="15"/>
                  </a:cubicBezTo>
                  <a:cubicBezTo>
                    <a:pt x="164" y="12"/>
                    <a:pt x="164" y="7"/>
                    <a:pt x="167" y="4"/>
                  </a:cubicBezTo>
                  <a:cubicBezTo>
                    <a:pt x="169" y="0"/>
                    <a:pt x="174" y="0"/>
                    <a:pt x="178" y="2"/>
                  </a:cubicBezTo>
                  <a:cubicBezTo>
                    <a:pt x="205" y="24"/>
                    <a:pt x="221" y="55"/>
                    <a:pt x="221" y="89"/>
                  </a:cubicBezTo>
                  <a:close/>
                  <a:moveTo>
                    <a:pt x="112" y="146"/>
                  </a:moveTo>
                  <a:cubicBezTo>
                    <a:pt x="112" y="170"/>
                    <a:pt x="112" y="170"/>
                    <a:pt x="112" y="170"/>
                  </a:cubicBezTo>
                  <a:cubicBezTo>
                    <a:pt x="112" y="174"/>
                    <a:pt x="108" y="178"/>
                    <a:pt x="104" y="178"/>
                  </a:cubicBezTo>
                  <a:cubicBezTo>
                    <a:pt x="99" y="178"/>
                    <a:pt x="96" y="174"/>
                    <a:pt x="96" y="170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4"/>
                    <a:pt x="12" y="178"/>
                    <a:pt x="8" y="178"/>
                  </a:cubicBezTo>
                  <a:cubicBezTo>
                    <a:pt x="3" y="178"/>
                    <a:pt x="0" y="174"/>
                    <a:pt x="0" y="17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1"/>
                    <a:pt x="3" y="138"/>
                    <a:pt x="8" y="138"/>
                  </a:cubicBezTo>
                  <a:cubicBezTo>
                    <a:pt x="104" y="138"/>
                    <a:pt x="104" y="138"/>
                    <a:pt x="104" y="138"/>
                  </a:cubicBezTo>
                  <a:cubicBezTo>
                    <a:pt x="108" y="138"/>
                    <a:pt x="112" y="141"/>
                    <a:pt x="112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US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Group 749">
            <a:extLst>
              <a:ext uri="{FF2B5EF4-FFF2-40B4-BE49-F238E27FC236}">
                <a16:creationId xmlns:a16="http://schemas.microsoft.com/office/drawing/2014/main" id="{22B4AE94-EB01-4C20-868D-3563C2E780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753" y="3680207"/>
            <a:ext cx="560269" cy="560269"/>
            <a:chOff x="3520" y="2686"/>
            <a:chExt cx="340" cy="340"/>
          </a:xfrm>
          <a:solidFill>
            <a:srgbClr val="A17DAE"/>
          </a:solidFill>
        </p:grpSpPr>
        <p:sp>
          <p:nvSpPr>
            <p:cNvPr id="81" name="Freeform 750">
              <a:extLst>
                <a:ext uri="{FF2B5EF4-FFF2-40B4-BE49-F238E27FC236}">
                  <a16:creationId xmlns:a16="http://schemas.microsoft.com/office/drawing/2014/main" id="{C6E78BCC-F0FA-4A44-877F-2F64ACFED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0" y="268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2" name="Freeform 751">
              <a:extLst>
                <a:ext uri="{FF2B5EF4-FFF2-40B4-BE49-F238E27FC236}">
                  <a16:creationId xmlns:a16="http://schemas.microsoft.com/office/drawing/2014/main" id="{783C80B0-134C-4745-AF61-AAEA8E378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" y="2789"/>
              <a:ext cx="144" cy="137"/>
            </a:xfrm>
            <a:custGeom>
              <a:avLst/>
              <a:gdLst>
                <a:gd name="T0" fmla="*/ 209 w 216"/>
                <a:gd name="T1" fmla="*/ 187 h 207"/>
                <a:gd name="T2" fmla="*/ 171 w 216"/>
                <a:gd name="T3" fmla="*/ 179 h 207"/>
                <a:gd name="T4" fmla="*/ 156 w 216"/>
                <a:gd name="T5" fmla="*/ 177 h 207"/>
                <a:gd name="T6" fmla="*/ 145 w 216"/>
                <a:gd name="T7" fmla="*/ 147 h 207"/>
                <a:gd name="T8" fmla="*/ 167 w 216"/>
                <a:gd name="T9" fmla="*/ 96 h 207"/>
                <a:gd name="T10" fmla="*/ 157 w 216"/>
                <a:gd name="T11" fmla="*/ 22 h 207"/>
                <a:gd name="T12" fmla="*/ 108 w 216"/>
                <a:gd name="T13" fmla="*/ 0 h 207"/>
                <a:gd name="T14" fmla="*/ 59 w 216"/>
                <a:gd name="T15" fmla="*/ 22 h 207"/>
                <a:gd name="T16" fmla="*/ 50 w 216"/>
                <a:gd name="T17" fmla="*/ 96 h 207"/>
                <a:gd name="T18" fmla="*/ 72 w 216"/>
                <a:gd name="T19" fmla="*/ 147 h 207"/>
                <a:gd name="T20" fmla="*/ 61 w 216"/>
                <a:gd name="T21" fmla="*/ 177 h 207"/>
                <a:gd name="T22" fmla="*/ 45 w 216"/>
                <a:gd name="T23" fmla="*/ 179 h 207"/>
                <a:gd name="T24" fmla="*/ 8 w 216"/>
                <a:gd name="T25" fmla="*/ 187 h 207"/>
                <a:gd name="T26" fmla="*/ 3 w 216"/>
                <a:gd name="T27" fmla="*/ 201 h 207"/>
                <a:gd name="T28" fmla="*/ 12 w 216"/>
                <a:gd name="T29" fmla="*/ 207 h 207"/>
                <a:gd name="T30" fmla="*/ 17 w 216"/>
                <a:gd name="T31" fmla="*/ 206 h 207"/>
                <a:gd name="T32" fmla="*/ 46 w 216"/>
                <a:gd name="T33" fmla="*/ 200 h 207"/>
                <a:gd name="T34" fmla="*/ 71 w 216"/>
                <a:gd name="T35" fmla="*/ 195 h 207"/>
                <a:gd name="T36" fmla="*/ 91 w 216"/>
                <a:gd name="T37" fmla="*/ 162 h 207"/>
                <a:gd name="T38" fmla="*/ 90 w 216"/>
                <a:gd name="T39" fmla="*/ 135 h 207"/>
                <a:gd name="T40" fmla="*/ 71 w 216"/>
                <a:gd name="T41" fmla="*/ 91 h 207"/>
                <a:gd name="T42" fmla="*/ 76 w 216"/>
                <a:gd name="T43" fmla="*/ 36 h 207"/>
                <a:gd name="T44" fmla="*/ 108 w 216"/>
                <a:gd name="T45" fmla="*/ 22 h 207"/>
                <a:gd name="T46" fmla="*/ 108 w 216"/>
                <a:gd name="T47" fmla="*/ 21 h 207"/>
                <a:gd name="T48" fmla="*/ 109 w 216"/>
                <a:gd name="T49" fmla="*/ 22 h 207"/>
                <a:gd name="T50" fmla="*/ 141 w 216"/>
                <a:gd name="T51" fmla="*/ 36 h 207"/>
                <a:gd name="T52" fmla="*/ 146 w 216"/>
                <a:gd name="T53" fmla="*/ 91 h 207"/>
                <a:gd name="T54" fmla="*/ 127 w 216"/>
                <a:gd name="T55" fmla="*/ 135 h 207"/>
                <a:gd name="T56" fmla="*/ 125 w 216"/>
                <a:gd name="T57" fmla="*/ 162 h 207"/>
                <a:gd name="T58" fmla="*/ 146 w 216"/>
                <a:gd name="T59" fmla="*/ 195 h 207"/>
                <a:gd name="T60" fmla="*/ 170 w 216"/>
                <a:gd name="T61" fmla="*/ 200 h 207"/>
                <a:gd name="T62" fmla="*/ 200 w 216"/>
                <a:gd name="T63" fmla="*/ 206 h 207"/>
                <a:gd name="T64" fmla="*/ 204 w 216"/>
                <a:gd name="T65" fmla="*/ 207 h 207"/>
                <a:gd name="T66" fmla="*/ 214 w 216"/>
                <a:gd name="T67" fmla="*/ 201 h 207"/>
                <a:gd name="T68" fmla="*/ 209 w 216"/>
                <a:gd name="T69" fmla="*/ 18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07">
                  <a:moveTo>
                    <a:pt x="209" y="187"/>
                  </a:moveTo>
                  <a:cubicBezTo>
                    <a:pt x="194" y="180"/>
                    <a:pt x="182" y="180"/>
                    <a:pt x="171" y="179"/>
                  </a:cubicBezTo>
                  <a:cubicBezTo>
                    <a:pt x="165" y="179"/>
                    <a:pt x="159" y="179"/>
                    <a:pt x="156" y="177"/>
                  </a:cubicBezTo>
                  <a:cubicBezTo>
                    <a:pt x="149" y="173"/>
                    <a:pt x="143" y="153"/>
                    <a:pt x="145" y="147"/>
                  </a:cubicBezTo>
                  <a:cubicBezTo>
                    <a:pt x="153" y="134"/>
                    <a:pt x="162" y="114"/>
                    <a:pt x="167" y="96"/>
                  </a:cubicBezTo>
                  <a:cubicBezTo>
                    <a:pt x="174" y="64"/>
                    <a:pt x="171" y="39"/>
                    <a:pt x="157" y="22"/>
                  </a:cubicBezTo>
                  <a:cubicBezTo>
                    <a:pt x="139" y="0"/>
                    <a:pt x="111" y="0"/>
                    <a:pt x="108" y="0"/>
                  </a:cubicBezTo>
                  <a:cubicBezTo>
                    <a:pt x="106" y="0"/>
                    <a:pt x="77" y="0"/>
                    <a:pt x="59" y="22"/>
                  </a:cubicBezTo>
                  <a:cubicBezTo>
                    <a:pt x="45" y="39"/>
                    <a:pt x="42" y="64"/>
                    <a:pt x="50" y="96"/>
                  </a:cubicBezTo>
                  <a:cubicBezTo>
                    <a:pt x="54" y="114"/>
                    <a:pt x="63" y="134"/>
                    <a:pt x="72" y="147"/>
                  </a:cubicBezTo>
                  <a:cubicBezTo>
                    <a:pt x="73" y="153"/>
                    <a:pt x="67" y="173"/>
                    <a:pt x="61" y="177"/>
                  </a:cubicBezTo>
                  <a:cubicBezTo>
                    <a:pt x="57" y="179"/>
                    <a:pt x="52" y="179"/>
                    <a:pt x="45" y="179"/>
                  </a:cubicBezTo>
                  <a:cubicBezTo>
                    <a:pt x="35" y="180"/>
                    <a:pt x="22" y="180"/>
                    <a:pt x="8" y="187"/>
                  </a:cubicBezTo>
                  <a:cubicBezTo>
                    <a:pt x="2" y="189"/>
                    <a:pt x="0" y="196"/>
                    <a:pt x="3" y="201"/>
                  </a:cubicBezTo>
                  <a:cubicBezTo>
                    <a:pt x="4" y="205"/>
                    <a:pt x="8" y="207"/>
                    <a:pt x="12" y="207"/>
                  </a:cubicBezTo>
                  <a:cubicBezTo>
                    <a:pt x="14" y="207"/>
                    <a:pt x="15" y="207"/>
                    <a:pt x="17" y="206"/>
                  </a:cubicBezTo>
                  <a:cubicBezTo>
                    <a:pt x="28" y="201"/>
                    <a:pt x="37" y="201"/>
                    <a:pt x="46" y="200"/>
                  </a:cubicBezTo>
                  <a:cubicBezTo>
                    <a:pt x="55" y="200"/>
                    <a:pt x="63" y="200"/>
                    <a:pt x="71" y="195"/>
                  </a:cubicBezTo>
                  <a:cubicBezTo>
                    <a:pt x="85" y="188"/>
                    <a:pt x="90" y="168"/>
                    <a:pt x="91" y="162"/>
                  </a:cubicBezTo>
                  <a:cubicBezTo>
                    <a:pt x="93" y="153"/>
                    <a:pt x="95" y="142"/>
                    <a:pt x="90" y="135"/>
                  </a:cubicBezTo>
                  <a:cubicBezTo>
                    <a:pt x="82" y="125"/>
                    <a:pt x="74" y="106"/>
                    <a:pt x="71" y="91"/>
                  </a:cubicBezTo>
                  <a:cubicBezTo>
                    <a:pt x="65" y="66"/>
                    <a:pt x="66" y="47"/>
                    <a:pt x="76" y="36"/>
                  </a:cubicBezTo>
                  <a:cubicBezTo>
                    <a:pt x="87" y="21"/>
                    <a:pt x="108" y="22"/>
                    <a:pt x="108" y="22"/>
                  </a:cubicBezTo>
                  <a:cubicBezTo>
                    <a:pt x="108" y="22"/>
                    <a:pt x="108" y="21"/>
                    <a:pt x="108" y="21"/>
                  </a:cubicBezTo>
                  <a:cubicBezTo>
                    <a:pt x="108" y="21"/>
                    <a:pt x="108" y="22"/>
                    <a:pt x="109" y="22"/>
                  </a:cubicBezTo>
                  <a:cubicBezTo>
                    <a:pt x="109" y="22"/>
                    <a:pt x="129" y="21"/>
                    <a:pt x="141" y="36"/>
                  </a:cubicBezTo>
                  <a:cubicBezTo>
                    <a:pt x="150" y="47"/>
                    <a:pt x="152" y="66"/>
                    <a:pt x="146" y="91"/>
                  </a:cubicBezTo>
                  <a:cubicBezTo>
                    <a:pt x="142" y="106"/>
                    <a:pt x="134" y="125"/>
                    <a:pt x="127" y="135"/>
                  </a:cubicBezTo>
                  <a:cubicBezTo>
                    <a:pt x="122" y="142"/>
                    <a:pt x="123" y="153"/>
                    <a:pt x="125" y="162"/>
                  </a:cubicBezTo>
                  <a:cubicBezTo>
                    <a:pt x="126" y="168"/>
                    <a:pt x="132" y="188"/>
                    <a:pt x="146" y="195"/>
                  </a:cubicBezTo>
                  <a:cubicBezTo>
                    <a:pt x="154" y="200"/>
                    <a:pt x="162" y="200"/>
                    <a:pt x="170" y="200"/>
                  </a:cubicBezTo>
                  <a:cubicBezTo>
                    <a:pt x="179" y="201"/>
                    <a:pt x="189" y="201"/>
                    <a:pt x="200" y="206"/>
                  </a:cubicBezTo>
                  <a:cubicBezTo>
                    <a:pt x="201" y="207"/>
                    <a:pt x="203" y="207"/>
                    <a:pt x="204" y="207"/>
                  </a:cubicBezTo>
                  <a:cubicBezTo>
                    <a:pt x="208" y="207"/>
                    <a:pt x="212" y="205"/>
                    <a:pt x="214" y="201"/>
                  </a:cubicBezTo>
                  <a:cubicBezTo>
                    <a:pt x="216" y="196"/>
                    <a:pt x="214" y="189"/>
                    <a:pt x="209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3" name="Freeform 752">
              <a:extLst>
                <a:ext uri="{FF2B5EF4-FFF2-40B4-BE49-F238E27FC236}">
                  <a16:creationId xmlns:a16="http://schemas.microsoft.com/office/drawing/2014/main" id="{51E80EDE-FFA5-4695-8B4F-B5032C256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" y="2802"/>
              <a:ext cx="95" cy="111"/>
            </a:xfrm>
            <a:custGeom>
              <a:avLst/>
              <a:gdLst>
                <a:gd name="T0" fmla="*/ 136 w 143"/>
                <a:gd name="T1" fmla="*/ 147 h 167"/>
                <a:gd name="T2" fmla="*/ 109 w 143"/>
                <a:gd name="T3" fmla="*/ 139 h 167"/>
                <a:gd name="T4" fmla="*/ 95 w 143"/>
                <a:gd name="T5" fmla="*/ 136 h 167"/>
                <a:gd name="T6" fmla="*/ 89 w 143"/>
                <a:gd name="T7" fmla="*/ 118 h 167"/>
                <a:gd name="T8" fmla="*/ 106 w 143"/>
                <a:gd name="T9" fmla="*/ 78 h 167"/>
                <a:gd name="T10" fmla="*/ 99 w 143"/>
                <a:gd name="T11" fmla="*/ 20 h 167"/>
                <a:gd name="T12" fmla="*/ 56 w 143"/>
                <a:gd name="T13" fmla="*/ 1 h 167"/>
                <a:gd name="T14" fmla="*/ 14 w 143"/>
                <a:gd name="T15" fmla="*/ 20 h 167"/>
                <a:gd name="T16" fmla="*/ 6 w 143"/>
                <a:gd name="T17" fmla="*/ 78 h 167"/>
                <a:gd name="T18" fmla="*/ 24 w 143"/>
                <a:gd name="T19" fmla="*/ 118 h 167"/>
                <a:gd name="T20" fmla="*/ 18 w 143"/>
                <a:gd name="T21" fmla="*/ 136 h 167"/>
                <a:gd name="T22" fmla="*/ 16 w 143"/>
                <a:gd name="T23" fmla="*/ 151 h 167"/>
                <a:gd name="T24" fmla="*/ 24 w 143"/>
                <a:gd name="T25" fmla="*/ 155 h 167"/>
                <a:gd name="T26" fmla="*/ 31 w 143"/>
                <a:gd name="T27" fmla="*/ 153 h 167"/>
                <a:gd name="T28" fmla="*/ 41 w 143"/>
                <a:gd name="T29" fmla="*/ 107 h 167"/>
                <a:gd name="T30" fmla="*/ 27 w 143"/>
                <a:gd name="T31" fmla="*/ 73 h 167"/>
                <a:gd name="T32" fmla="*/ 31 w 143"/>
                <a:gd name="T33" fmla="*/ 33 h 167"/>
                <a:gd name="T34" fmla="*/ 56 w 143"/>
                <a:gd name="T35" fmla="*/ 22 h 167"/>
                <a:gd name="T36" fmla="*/ 82 w 143"/>
                <a:gd name="T37" fmla="*/ 33 h 167"/>
                <a:gd name="T38" fmla="*/ 86 w 143"/>
                <a:gd name="T39" fmla="*/ 73 h 167"/>
                <a:gd name="T40" fmla="*/ 71 w 143"/>
                <a:gd name="T41" fmla="*/ 107 h 167"/>
                <a:gd name="T42" fmla="*/ 82 w 143"/>
                <a:gd name="T43" fmla="*/ 153 h 167"/>
                <a:gd name="T44" fmla="*/ 83 w 143"/>
                <a:gd name="T45" fmla="*/ 154 h 167"/>
                <a:gd name="T46" fmla="*/ 106 w 143"/>
                <a:gd name="T47" fmla="*/ 160 h 167"/>
                <a:gd name="T48" fmla="*/ 125 w 143"/>
                <a:gd name="T49" fmla="*/ 165 h 167"/>
                <a:gd name="T50" fmla="*/ 131 w 143"/>
                <a:gd name="T51" fmla="*/ 167 h 167"/>
                <a:gd name="T52" fmla="*/ 140 w 143"/>
                <a:gd name="T53" fmla="*/ 162 h 167"/>
                <a:gd name="T54" fmla="*/ 136 w 143"/>
                <a:gd name="T55" fmla="*/ 1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3" h="167">
                  <a:moveTo>
                    <a:pt x="136" y="147"/>
                  </a:moveTo>
                  <a:cubicBezTo>
                    <a:pt x="128" y="142"/>
                    <a:pt x="118" y="140"/>
                    <a:pt x="109" y="139"/>
                  </a:cubicBezTo>
                  <a:cubicBezTo>
                    <a:pt x="104" y="138"/>
                    <a:pt x="98" y="137"/>
                    <a:pt x="95" y="136"/>
                  </a:cubicBezTo>
                  <a:cubicBezTo>
                    <a:pt x="89" y="131"/>
                    <a:pt x="88" y="121"/>
                    <a:pt x="89" y="118"/>
                  </a:cubicBezTo>
                  <a:cubicBezTo>
                    <a:pt x="96" y="109"/>
                    <a:pt x="103" y="93"/>
                    <a:pt x="106" y="78"/>
                  </a:cubicBezTo>
                  <a:cubicBezTo>
                    <a:pt x="112" y="53"/>
                    <a:pt x="110" y="34"/>
                    <a:pt x="99" y="20"/>
                  </a:cubicBezTo>
                  <a:cubicBezTo>
                    <a:pt x="83" y="0"/>
                    <a:pt x="58" y="1"/>
                    <a:pt x="56" y="1"/>
                  </a:cubicBezTo>
                  <a:cubicBezTo>
                    <a:pt x="54" y="1"/>
                    <a:pt x="30" y="0"/>
                    <a:pt x="14" y="20"/>
                  </a:cubicBezTo>
                  <a:cubicBezTo>
                    <a:pt x="3" y="34"/>
                    <a:pt x="0" y="53"/>
                    <a:pt x="6" y="78"/>
                  </a:cubicBezTo>
                  <a:cubicBezTo>
                    <a:pt x="10" y="93"/>
                    <a:pt x="17" y="109"/>
                    <a:pt x="24" y="118"/>
                  </a:cubicBezTo>
                  <a:cubicBezTo>
                    <a:pt x="25" y="121"/>
                    <a:pt x="24" y="132"/>
                    <a:pt x="18" y="136"/>
                  </a:cubicBezTo>
                  <a:cubicBezTo>
                    <a:pt x="13" y="140"/>
                    <a:pt x="12" y="146"/>
                    <a:pt x="16" y="151"/>
                  </a:cubicBezTo>
                  <a:cubicBezTo>
                    <a:pt x="18" y="154"/>
                    <a:pt x="21" y="155"/>
                    <a:pt x="24" y="155"/>
                  </a:cubicBezTo>
                  <a:cubicBezTo>
                    <a:pt x="26" y="155"/>
                    <a:pt x="29" y="155"/>
                    <a:pt x="31" y="153"/>
                  </a:cubicBezTo>
                  <a:cubicBezTo>
                    <a:pt x="45" y="142"/>
                    <a:pt x="49" y="118"/>
                    <a:pt x="41" y="107"/>
                  </a:cubicBezTo>
                  <a:cubicBezTo>
                    <a:pt x="36" y="99"/>
                    <a:pt x="30" y="85"/>
                    <a:pt x="27" y="73"/>
                  </a:cubicBezTo>
                  <a:cubicBezTo>
                    <a:pt x="23" y="55"/>
                    <a:pt x="24" y="42"/>
                    <a:pt x="31" y="33"/>
                  </a:cubicBezTo>
                  <a:cubicBezTo>
                    <a:pt x="39" y="22"/>
                    <a:pt x="55" y="22"/>
                    <a:pt x="56" y="22"/>
                  </a:cubicBezTo>
                  <a:cubicBezTo>
                    <a:pt x="58" y="22"/>
                    <a:pt x="73" y="22"/>
                    <a:pt x="82" y="33"/>
                  </a:cubicBezTo>
                  <a:cubicBezTo>
                    <a:pt x="89" y="42"/>
                    <a:pt x="90" y="55"/>
                    <a:pt x="86" y="73"/>
                  </a:cubicBezTo>
                  <a:cubicBezTo>
                    <a:pt x="83" y="85"/>
                    <a:pt x="77" y="99"/>
                    <a:pt x="71" y="107"/>
                  </a:cubicBezTo>
                  <a:cubicBezTo>
                    <a:pt x="63" y="118"/>
                    <a:pt x="67" y="142"/>
                    <a:pt x="82" y="153"/>
                  </a:cubicBezTo>
                  <a:cubicBezTo>
                    <a:pt x="82" y="153"/>
                    <a:pt x="83" y="154"/>
                    <a:pt x="83" y="154"/>
                  </a:cubicBezTo>
                  <a:cubicBezTo>
                    <a:pt x="90" y="158"/>
                    <a:pt x="98" y="159"/>
                    <a:pt x="106" y="160"/>
                  </a:cubicBezTo>
                  <a:cubicBezTo>
                    <a:pt x="113" y="161"/>
                    <a:pt x="121" y="162"/>
                    <a:pt x="125" y="165"/>
                  </a:cubicBezTo>
                  <a:cubicBezTo>
                    <a:pt x="127" y="166"/>
                    <a:pt x="129" y="167"/>
                    <a:pt x="131" y="167"/>
                  </a:cubicBezTo>
                  <a:cubicBezTo>
                    <a:pt x="134" y="167"/>
                    <a:pt x="138" y="165"/>
                    <a:pt x="140" y="162"/>
                  </a:cubicBezTo>
                  <a:cubicBezTo>
                    <a:pt x="143" y="157"/>
                    <a:pt x="141" y="150"/>
                    <a:pt x="1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4" name="Group 397">
            <a:extLst>
              <a:ext uri="{FF2B5EF4-FFF2-40B4-BE49-F238E27FC236}">
                <a16:creationId xmlns:a16="http://schemas.microsoft.com/office/drawing/2014/main" id="{A560DA51-1A51-4460-96AB-D30D56A03F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6887" y="2925070"/>
            <a:ext cx="560269" cy="560269"/>
            <a:chOff x="1153" y="770"/>
            <a:chExt cx="340" cy="340"/>
          </a:xfrm>
          <a:solidFill>
            <a:srgbClr val="7D91BB"/>
          </a:solidFill>
        </p:grpSpPr>
        <p:sp>
          <p:nvSpPr>
            <p:cNvPr id="85" name="Freeform 276">
              <a:extLst>
                <a:ext uri="{FF2B5EF4-FFF2-40B4-BE49-F238E27FC236}">
                  <a16:creationId xmlns:a16="http://schemas.microsoft.com/office/drawing/2014/main" id="{BD490238-4992-4648-AD50-B38599A46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" y="770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6" name="Freeform 277">
              <a:extLst>
                <a:ext uri="{FF2B5EF4-FFF2-40B4-BE49-F238E27FC236}">
                  <a16:creationId xmlns:a16="http://schemas.microsoft.com/office/drawing/2014/main" id="{AD16759A-97BB-4609-BB29-C1D6BA999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2" y="834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2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49" y="64"/>
                    <a:pt x="64" y="4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2" y="26"/>
                    <a:pt x="42" y="32"/>
                  </a:cubicBezTo>
                  <a:cubicBezTo>
                    <a:pt x="42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7" name="Freeform 278">
              <a:extLst>
                <a:ext uri="{FF2B5EF4-FFF2-40B4-BE49-F238E27FC236}">
                  <a16:creationId xmlns:a16="http://schemas.microsoft.com/office/drawing/2014/main" id="{F989F9AE-D602-4010-93B7-A77F67094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5" y="890"/>
              <a:ext cx="116" cy="156"/>
            </a:xfrm>
            <a:custGeom>
              <a:avLst/>
              <a:gdLst>
                <a:gd name="T0" fmla="*/ 161 w 174"/>
                <a:gd name="T1" fmla="*/ 200 h 235"/>
                <a:gd name="T2" fmla="*/ 161 w 174"/>
                <a:gd name="T3" fmla="*/ 75 h 235"/>
                <a:gd name="T4" fmla="*/ 172 w 174"/>
                <a:gd name="T5" fmla="*/ 64 h 235"/>
                <a:gd name="T6" fmla="*/ 161 w 174"/>
                <a:gd name="T7" fmla="*/ 53 h 235"/>
                <a:gd name="T8" fmla="*/ 140 w 174"/>
                <a:gd name="T9" fmla="*/ 53 h 235"/>
                <a:gd name="T10" fmla="*/ 140 w 174"/>
                <a:gd name="T11" fmla="*/ 11 h 235"/>
                <a:gd name="T12" fmla="*/ 129 w 174"/>
                <a:gd name="T13" fmla="*/ 0 h 235"/>
                <a:gd name="T14" fmla="*/ 44 w 174"/>
                <a:gd name="T15" fmla="*/ 0 h 235"/>
                <a:gd name="T16" fmla="*/ 33 w 174"/>
                <a:gd name="T17" fmla="*/ 11 h 235"/>
                <a:gd name="T18" fmla="*/ 33 w 174"/>
                <a:gd name="T19" fmla="*/ 53 h 235"/>
                <a:gd name="T20" fmla="*/ 12 w 174"/>
                <a:gd name="T21" fmla="*/ 53 h 235"/>
                <a:gd name="T22" fmla="*/ 1 w 174"/>
                <a:gd name="T23" fmla="*/ 64 h 235"/>
                <a:gd name="T24" fmla="*/ 12 w 174"/>
                <a:gd name="T25" fmla="*/ 75 h 235"/>
                <a:gd name="T26" fmla="*/ 12 w 174"/>
                <a:gd name="T27" fmla="*/ 200 h 235"/>
                <a:gd name="T28" fmla="*/ 2 w 174"/>
                <a:gd name="T29" fmla="*/ 219 h 235"/>
                <a:gd name="T30" fmla="*/ 7 w 174"/>
                <a:gd name="T31" fmla="*/ 234 h 235"/>
                <a:gd name="T32" fmla="*/ 12 w 174"/>
                <a:gd name="T33" fmla="*/ 235 h 235"/>
                <a:gd name="T34" fmla="*/ 12 w 174"/>
                <a:gd name="T35" fmla="*/ 235 h 235"/>
                <a:gd name="T36" fmla="*/ 161 w 174"/>
                <a:gd name="T37" fmla="*/ 235 h 235"/>
                <a:gd name="T38" fmla="*/ 161 w 174"/>
                <a:gd name="T39" fmla="*/ 235 h 235"/>
                <a:gd name="T40" fmla="*/ 161 w 174"/>
                <a:gd name="T41" fmla="*/ 235 h 235"/>
                <a:gd name="T42" fmla="*/ 166 w 174"/>
                <a:gd name="T43" fmla="*/ 234 h 235"/>
                <a:gd name="T44" fmla="*/ 171 w 174"/>
                <a:gd name="T45" fmla="*/ 219 h 235"/>
                <a:gd name="T46" fmla="*/ 161 w 174"/>
                <a:gd name="T47" fmla="*/ 200 h 235"/>
                <a:gd name="T48" fmla="*/ 55 w 174"/>
                <a:gd name="T49" fmla="*/ 21 h 235"/>
                <a:gd name="T50" fmla="*/ 119 w 174"/>
                <a:gd name="T51" fmla="*/ 21 h 235"/>
                <a:gd name="T52" fmla="*/ 119 w 174"/>
                <a:gd name="T53" fmla="*/ 53 h 235"/>
                <a:gd name="T54" fmla="*/ 55 w 174"/>
                <a:gd name="T55" fmla="*/ 53 h 235"/>
                <a:gd name="T56" fmla="*/ 55 w 174"/>
                <a:gd name="T57" fmla="*/ 21 h 235"/>
                <a:gd name="T58" fmla="*/ 140 w 174"/>
                <a:gd name="T59" fmla="*/ 75 h 235"/>
                <a:gd name="T60" fmla="*/ 140 w 174"/>
                <a:gd name="T61" fmla="*/ 203 h 235"/>
                <a:gd name="T62" fmla="*/ 141 w 174"/>
                <a:gd name="T63" fmla="*/ 207 h 235"/>
                <a:gd name="T64" fmla="*/ 144 w 174"/>
                <a:gd name="T65" fmla="*/ 213 h 235"/>
                <a:gd name="T66" fmla="*/ 29 w 174"/>
                <a:gd name="T67" fmla="*/ 213 h 235"/>
                <a:gd name="T68" fmla="*/ 32 w 174"/>
                <a:gd name="T69" fmla="*/ 207 h 235"/>
                <a:gd name="T70" fmla="*/ 33 w 174"/>
                <a:gd name="T71" fmla="*/ 203 h 235"/>
                <a:gd name="T72" fmla="*/ 33 w 174"/>
                <a:gd name="T73" fmla="*/ 75 h 235"/>
                <a:gd name="T74" fmla="*/ 140 w 174"/>
                <a:gd name="T75" fmla="*/ 7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235">
                  <a:moveTo>
                    <a:pt x="161" y="200"/>
                  </a:moveTo>
                  <a:cubicBezTo>
                    <a:pt x="161" y="75"/>
                    <a:pt x="161" y="75"/>
                    <a:pt x="161" y="75"/>
                  </a:cubicBezTo>
                  <a:cubicBezTo>
                    <a:pt x="167" y="75"/>
                    <a:pt x="172" y="70"/>
                    <a:pt x="172" y="64"/>
                  </a:cubicBezTo>
                  <a:cubicBezTo>
                    <a:pt x="172" y="58"/>
                    <a:pt x="167" y="53"/>
                    <a:pt x="161" y="53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5"/>
                    <a:pt x="135" y="0"/>
                    <a:pt x="1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8" y="0"/>
                    <a:pt x="33" y="5"/>
                    <a:pt x="33" y="1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6" y="53"/>
                    <a:pt x="1" y="58"/>
                    <a:pt x="1" y="64"/>
                  </a:cubicBezTo>
                  <a:cubicBezTo>
                    <a:pt x="1" y="70"/>
                    <a:pt x="6" y="75"/>
                    <a:pt x="12" y="75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0" y="225"/>
                    <a:pt x="2" y="231"/>
                    <a:pt x="7" y="234"/>
                  </a:cubicBezTo>
                  <a:cubicBezTo>
                    <a:pt x="9" y="234"/>
                    <a:pt x="10" y="235"/>
                    <a:pt x="12" y="235"/>
                  </a:cubicBezTo>
                  <a:cubicBezTo>
                    <a:pt x="12" y="235"/>
                    <a:pt x="12" y="235"/>
                    <a:pt x="12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3" y="235"/>
                    <a:pt x="165" y="234"/>
                    <a:pt x="166" y="234"/>
                  </a:cubicBezTo>
                  <a:cubicBezTo>
                    <a:pt x="171" y="231"/>
                    <a:pt x="174" y="225"/>
                    <a:pt x="171" y="219"/>
                  </a:cubicBezTo>
                  <a:lnTo>
                    <a:pt x="161" y="200"/>
                  </a:lnTo>
                  <a:close/>
                  <a:moveTo>
                    <a:pt x="55" y="21"/>
                  </a:moveTo>
                  <a:cubicBezTo>
                    <a:pt x="119" y="21"/>
                    <a:pt x="119" y="21"/>
                    <a:pt x="119" y="21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55" y="53"/>
                    <a:pt x="55" y="53"/>
                    <a:pt x="55" y="53"/>
                  </a:cubicBezTo>
                  <a:lnTo>
                    <a:pt x="55" y="21"/>
                  </a:lnTo>
                  <a:close/>
                  <a:moveTo>
                    <a:pt x="140" y="75"/>
                  </a:moveTo>
                  <a:cubicBezTo>
                    <a:pt x="140" y="203"/>
                    <a:pt x="140" y="203"/>
                    <a:pt x="140" y="203"/>
                  </a:cubicBezTo>
                  <a:cubicBezTo>
                    <a:pt x="140" y="204"/>
                    <a:pt x="140" y="206"/>
                    <a:pt x="141" y="207"/>
                  </a:cubicBezTo>
                  <a:cubicBezTo>
                    <a:pt x="144" y="213"/>
                    <a:pt x="144" y="213"/>
                    <a:pt x="144" y="213"/>
                  </a:cubicBezTo>
                  <a:cubicBezTo>
                    <a:pt x="29" y="213"/>
                    <a:pt x="29" y="213"/>
                    <a:pt x="29" y="213"/>
                  </a:cubicBezTo>
                  <a:cubicBezTo>
                    <a:pt x="32" y="207"/>
                    <a:pt x="32" y="207"/>
                    <a:pt x="32" y="207"/>
                  </a:cubicBezTo>
                  <a:cubicBezTo>
                    <a:pt x="33" y="206"/>
                    <a:pt x="33" y="204"/>
                    <a:pt x="33" y="203"/>
                  </a:cubicBezTo>
                  <a:cubicBezTo>
                    <a:pt x="33" y="75"/>
                    <a:pt x="33" y="75"/>
                    <a:pt x="33" y="75"/>
                  </a:cubicBezTo>
                  <a:lnTo>
                    <a:pt x="14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5126FAAF-9C8A-4D0C-B35E-3F79ED83F7BE}"/>
              </a:ext>
            </a:extLst>
          </p:cNvPr>
          <p:cNvGrpSpPr/>
          <p:nvPr/>
        </p:nvGrpSpPr>
        <p:grpSpPr>
          <a:xfrm>
            <a:off x="4725938" y="2146989"/>
            <a:ext cx="632974" cy="792191"/>
            <a:chOff x="5136600" y="2213346"/>
            <a:chExt cx="417901" cy="523019"/>
          </a:xfrm>
        </p:grpSpPr>
        <p:grpSp>
          <p:nvGrpSpPr>
            <p:cNvPr id="89" name="Group 941">
              <a:extLst>
                <a:ext uri="{FF2B5EF4-FFF2-40B4-BE49-F238E27FC236}">
                  <a16:creationId xmlns:a16="http://schemas.microsoft.com/office/drawing/2014/main" id="{4921FAF0-7931-40F1-BBD0-5D43AD33F42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84601" y="2235886"/>
              <a:ext cx="369900" cy="369900"/>
              <a:chOff x="6569" y="3572"/>
              <a:chExt cx="340" cy="340"/>
            </a:xfrm>
            <a:solidFill>
              <a:srgbClr val="BA2F7D"/>
            </a:solidFill>
          </p:grpSpPr>
          <p:sp>
            <p:nvSpPr>
              <p:cNvPr id="91" name="Freeform 942">
                <a:extLst>
                  <a:ext uri="{FF2B5EF4-FFF2-40B4-BE49-F238E27FC236}">
                    <a16:creationId xmlns:a16="http://schemas.microsoft.com/office/drawing/2014/main" id="{8AF7222A-86EE-431E-8FFA-4F10FBC5ED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69" y="3572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514350">
                  <a:defRPr/>
                </a:pPr>
                <a:endParaRPr lang="en-GB" sz="760" kern="0">
                  <a:solidFill>
                    <a:srgbClr val="575756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Freeform 943">
                <a:extLst>
                  <a:ext uri="{FF2B5EF4-FFF2-40B4-BE49-F238E27FC236}">
                    <a16:creationId xmlns:a16="http://schemas.microsoft.com/office/drawing/2014/main" id="{56E16DB3-801D-4A8F-ACD4-3AA9662C84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5" y="3636"/>
                <a:ext cx="107" cy="212"/>
              </a:xfrm>
              <a:custGeom>
                <a:avLst/>
                <a:gdLst>
                  <a:gd name="T0" fmla="*/ 147 w 161"/>
                  <a:gd name="T1" fmla="*/ 99 h 320"/>
                  <a:gd name="T2" fmla="*/ 123 w 161"/>
                  <a:gd name="T3" fmla="*/ 74 h 320"/>
                  <a:gd name="T4" fmla="*/ 91 w 161"/>
                  <a:gd name="T5" fmla="*/ 74 h 320"/>
                  <a:gd name="T6" fmla="*/ 91 w 161"/>
                  <a:gd name="T7" fmla="*/ 72 h 320"/>
                  <a:gd name="T8" fmla="*/ 81 w 161"/>
                  <a:gd name="T9" fmla="*/ 36 h 320"/>
                  <a:gd name="T10" fmla="*/ 73 w 161"/>
                  <a:gd name="T11" fmla="*/ 10 h 320"/>
                  <a:gd name="T12" fmla="*/ 63 w 161"/>
                  <a:gd name="T13" fmla="*/ 0 h 320"/>
                  <a:gd name="T14" fmla="*/ 52 w 161"/>
                  <a:gd name="T15" fmla="*/ 10 h 320"/>
                  <a:gd name="T16" fmla="*/ 62 w 161"/>
                  <a:gd name="T17" fmla="*/ 47 h 320"/>
                  <a:gd name="T18" fmla="*/ 70 w 161"/>
                  <a:gd name="T19" fmla="*/ 72 h 320"/>
                  <a:gd name="T20" fmla="*/ 70 w 161"/>
                  <a:gd name="T21" fmla="*/ 74 h 320"/>
                  <a:gd name="T22" fmla="*/ 39 w 161"/>
                  <a:gd name="T23" fmla="*/ 74 h 320"/>
                  <a:gd name="T24" fmla="*/ 14 w 161"/>
                  <a:gd name="T25" fmla="*/ 98 h 320"/>
                  <a:gd name="T26" fmla="*/ 0 w 161"/>
                  <a:gd name="T27" fmla="*/ 238 h 320"/>
                  <a:gd name="T28" fmla="*/ 0 w 161"/>
                  <a:gd name="T29" fmla="*/ 239 h 320"/>
                  <a:gd name="T30" fmla="*/ 81 w 161"/>
                  <a:gd name="T31" fmla="*/ 320 h 320"/>
                  <a:gd name="T32" fmla="*/ 161 w 161"/>
                  <a:gd name="T33" fmla="*/ 238 h 320"/>
                  <a:gd name="T34" fmla="*/ 147 w 161"/>
                  <a:gd name="T35" fmla="*/ 99 h 320"/>
                  <a:gd name="T36" fmla="*/ 126 w 161"/>
                  <a:gd name="T37" fmla="*/ 100 h 320"/>
                  <a:gd name="T38" fmla="*/ 130 w 161"/>
                  <a:gd name="T39" fmla="*/ 138 h 320"/>
                  <a:gd name="T40" fmla="*/ 91 w 161"/>
                  <a:gd name="T41" fmla="*/ 138 h 320"/>
                  <a:gd name="T42" fmla="*/ 91 w 161"/>
                  <a:gd name="T43" fmla="*/ 96 h 320"/>
                  <a:gd name="T44" fmla="*/ 123 w 161"/>
                  <a:gd name="T45" fmla="*/ 96 h 320"/>
                  <a:gd name="T46" fmla="*/ 126 w 161"/>
                  <a:gd name="T47" fmla="*/ 100 h 320"/>
                  <a:gd name="T48" fmla="*/ 39 w 161"/>
                  <a:gd name="T49" fmla="*/ 96 h 320"/>
                  <a:gd name="T50" fmla="*/ 70 w 161"/>
                  <a:gd name="T51" fmla="*/ 96 h 320"/>
                  <a:gd name="T52" fmla="*/ 70 w 161"/>
                  <a:gd name="T53" fmla="*/ 138 h 320"/>
                  <a:gd name="T54" fmla="*/ 32 w 161"/>
                  <a:gd name="T55" fmla="*/ 138 h 320"/>
                  <a:gd name="T56" fmla="*/ 36 w 161"/>
                  <a:gd name="T57" fmla="*/ 99 h 320"/>
                  <a:gd name="T58" fmla="*/ 39 w 161"/>
                  <a:gd name="T59" fmla="*/ 96 h 320"/>
                  <a:gd name="T60" fmla="*/ 81 w 161"/>
                  <a:gd name="T61" fmla="*/ 298 h 320"/>
                  <a:gd name="T62" fmla="*/ 22 w 161"/>
                  <a:gd name="T63" fmla="*/ 240 h 320"/>
                  <a:gd name="T64" fmla="*/ 30 w 161"/>
                  <a:gd name="T65" fmla="*/ 160 h 320"/>
                  <a:gd name="T66" fmla="*/ 132 w 161"/>
                  <a:gd name="T67" fmla="*/ 160 h 320"/>
                  <a:gd name="T68" fmla="*/ 140 w 161"/>
                  <a:gd name="T69" fmla="*/ 239 h 320"/>
                  <a:gd name="T70" fmla="*/ 81 w 161"/>
                  <a:gd name="T71" fmla="*/ 29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1" h="320">
                    <a:moveTo>
                      <a:pt x="147" y="99"/>
                    </a:moveTo>
                    <a:cubicBezTo>
                      <a:pt x="147" y="86"/>
                      <a:pt x="136" y="74"/>
                      <a:pt x="123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1" y="53"/>
                      <a:pt x="85" y="43"/>
                      <a:pt x="81" y="36"/>
                    </a:cubicBezTo>
                    <a:cubicBezTo>
                      <a:pt x="77" y="29"/>
                      <a:pt x="73" y="23"/>
                      <a:pt x="73" y="10"/>
                    </a:cubicBezTo>
                    <a:cubicBezTo>
                      <a:pt x="73" y="4"/>
                      <a:pt x="69" y="0"/>
                      <a:pt x="63" y="0"/>
                    </a:cubicBezTo>
                    <a:cubicBezTo>
                      <a:pt x="57" y="0"/>
                      <a:pt x="52" y="4"/>
                      <a:pt x="52" y="10"/>
                    </a:cubicBezTo>
                    <a:cubicBezTo>
                      <a:pt x="52" y="29"/>
                      <a:pt x="58" y="39"/>
                      <a:pt x="62" y="47"/>
                    </a:cubicBezTo>
                    <a:cubicBezTo>
                      <a:pt x="67" y="54"/>
                      <a:pt x="70" y="59"/>
                      <a:pt x="70" y="72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5" y="74"/>
                      <a:pt x="14" y="86"/>
                      <a:pt x="14" y="98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84"/>
                      <a:pt x="36" y="320"/>
                      <a:pt x="81" y="320"/>
                    </a:cubicBezTo>
                    <a:cubicBezTo>
                      <a:pt x="125" y="320"/>
                      <a:pt x="161" y="284"/>
                      <a:pt x="161" y="238"/>
                    </a:cubicBezTo>
                    <a:lnTo>
                      <a:pt x="147" y="99"/>
                    </a:lnTo>
                    <a:close/>
                    <a:moveTo>
                      <a:pt x="126" y="100"/>
                    </a:moveTo>
                    <a:cubicBezTo>
                      <a:pt x="130" y="138"/>
                      <a:pt x="130" y="138"/>
                      <a:pt x="130" y="138"/>
                    </a:cubicBezTo>
                    <a:cubicBezTo>
                      <a:pt x="91" y="138"/>
                      <a:pt x="91" y="138"/>
                      <a:pt x="91" y="138"/>
                    </a:cubicBezTo>
                    <a:cubicBezTo>
                      <a:pt x="91" y="96"/>
                      <a:pt x="91" y="96"/>
                      <a:pt x="91" y="96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24" y="96"/>
                      <a:pt x="126" y="97"/>
                      <a:pt x="126" y="100"/>
                    </a:cubicBezTo>
                    <a:close/>
                    <a:moveTo>
                      <a:pt x="39" y="96"/>
                    </a:move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7"/>
                      <a:pt x="37" y="96"/>
                      <a:pt x="39" y="96"/>
                    </a:cubicBezTo>
                    <a:close/>
                    <a:moveTo>
                      <a:pt x="81" y="298"/>
                    </a:moveTo>
                    <a:cubicBezTo>
                      <a:pt x="48" y="298"/>
                      <a:pt x="22" y="272"/>
                      <a:pt x="22" y="240"/>
                    </a:cubicBezTo>
                    <a:cubicBezTo>
                      <a:pt x="30" y="160"/>
                      <a:pt x="30" y="160"/>
                      <a:pt x="30" y="160"/>
                    </a:cubicBezTo>
                    <a:cubicBezTo>
                      <a:pt x="132" y="160"/>
                      <a:pt x="132" y="160"/>
                      <a:pt x="132" y="160"/>
                    </a:cubicBezTo>
                    <a:cubicBezTo>
                      <a:pt x="140" y="239"/>
                      <a:pt x="140" y="239"/>
                      <a:pt x="140" y="239"/>
                    </a:cubicBezTo>
                    <a:cubicBezTo>
                      <a:pt x="140" y="272"/>
                      <a:pt x="113" y="298"/>
                      <a:pt x="81" y="2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514350">
                  <a:defRPr/>
                </a:pPr>
                <a:endParaRPr lang="en-GB" sz="760" kern="0">
                  <a:solidFill>
                    <a:srgbClr val="575756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624D7373-FDC9-4CDC-AA99-8A66B5106AE8}"/>
                </a:ext>
              </a:extLst>
            </p:cNvPr>
            <p:cNvCxnSpPr/>
            <p:nvPr/>
          </p:nvCxnSpPr>
          <p:spPr>
            <a:xfrm flipH="1">
              <a:off x="5136600" y="2213346"/>
              <a:ext cx="407536" cy="523019"/>
            </a:xfrm>
            <a:prstGeom prst="line">
              <a:avLst/>
            </a:prstGeom>
            <a:noFill/>
            <a:ln w="19050" cap="flat" cmpd="sng" algn="ctr">
              <a:solidFill>
                <a:srgbClr val="BA2F7D"/>
              </a:solidFill>
              <a:prstDash val="solid"/>
              <a:miter lim="800000"/>
            </a:ln>
            <a:effectLst/>
          </p:spPr>
        </p:cxnSp>
      </p:grpSp>
      <p:sp>
        <p:nvSpPr>
          <p:cNvPr id="94" name="Rectángulo 93">
            <a:extLst>
              <a:ext uri="{FF2B5EF4-FFF2-40B4-BE49-F238E27FC236}">
                <a16:creationId xmlns:a16="http://schemas.microsoft.com/office/drawing/2014/main" id="{511C36A1-E95C-4B16-9ED5-EC60EC3197CB}"/>
              </a:ext>
            </a:extLst>
          </p:cNvPr>
          <p:cNvSpPr/>
          <p:nvPr/>
        </p:nvSpPr>
        <p:spPr>
          <a:xfrm>
            <a:off x="5399011" y="283271"/>
            <a:ext cx="2627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</a:t>
            </a:r>
            <a:r>
              <a:rPr lang="es-CO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eglas</a:t>
            </a:r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del juego</a:t>
            </a:r>
          </a:p>
        </p:txBody>
      </p:sp>
    </p:spTree>
    <p:extLst>
      <p:ext uri="{BB962C8B-B14F-4D97-AF65-F5344CB8AC3E}">
        <p14:creationId xmlns:p14="http://schemas.microsoft.com/office/powerpoint/2010/main" val="2431176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6253</TotalTime>
  <Words>727</Words>
  <Application>Microsoft Office PowerPoint</Application>
  <PresentationFormat>Presentación en pantalla (16:9)</PresentationFormat>
  <Paragraphs>189</Paragraphs>
  <Slides>48</Slides>
  <Notes>0</Notes>
  <HiddenSlides>4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5" baseType="lpstr">
      <vt:lpstr>Arial</vt:lpstr>
      <vt:lpstr>Arial Narrow</vt:lpstr>
      <vt:lpstr>Calibri</vt:lpstr>
      <vt:lpstr>Calibri Light</vt:lpstr>
      <vt:lpstr>Tahoma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Razones para una adopción ágil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Ome, Erwin</cp:lastModifiedBy>
  <cp:revision>186</cp:revision>
  <dcterms:created xsi:type="dcterms:W3CDTF">2018-10-03T21:01:56Z</dcterms:created>
  <dcterms:modified xsi:type="dcterms:W3CDTF">2019-04-26T15:18:37Z</dcterms:modified>
</cp:coreProperties>
</file>